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4"/>
  </p:notesMasterIdLst>
  <p:sldIdLst>
    <p:sldId id="325" r:id="rId2"/>
    <p:sldId id="326" r:id="rId3"/>
    <p:sldId id="327" r:id="rId4"/>
    <p:sldId id="258" r:id="rId5"/>
    <p:sldId id="259" r:id="rId6"/>
    <p:sldId id="261" r:id="rId7"/>
    <p:sldId id="262" r:id="rId8"/>
    <p:sldId id="263" r:id="rId9"/>
    <p:sldId id="264" r:id="rId10"/>
    <p:sldId id="265" r:id="rId11"/>
    <p:sldId id="266"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82C669-A055-4702-B350-376F01956A06}" type="datetimeFigureOut">
              <a:rPr lang="fa-IR" smtClean="0"/>
              <a:t>01/20/1437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9CD9EB0-2659-4097-97F6-0CE51DEECABE}" type="slidenum">
              <a:rPr lang="fa-IR" smtClean="0"/>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8B3380BE-1ACB-4B56-8616-FD3DFD43245E}" type="slidenum">
              <a:rPr lang="en-US" smtClean="0"/>
              <a:pPr/>
              <a:t>1</a:t>
            </a:fld>
            <a:endParaRPr lang="en-US" smtClean="0"/>
          </a:p>
        </p:txBody>
      </p:sp>
      <p:sp>
        <p:nvSpPr>
          <p:cNvPr id="89091" name="Rectangle 1026"/>
          <p:cNvSpPr>
            <a:spLocks noChangeArrowheads="1"/>
          </p:cNvSpPr>
          <p:nvPr/>
        </p:nvSpPr>
        <p:spPr bwMode="auto">
          <a:xfrm>
            <a:off x="3887788" y="7938"/>
            <a:ext cx="2990850" cy="457200"/>
          </a:xfrm>
          <a:prstGeom prst="rect">
            <a:avLst/>
          </a:prstGeom>
          <a:noFill/>
          <a:ln w="12700">
            <a:noFill/>
            <a:miter lim="800000"/>
            <a:headEnd/>
            <a:tailEnd/>
          </a:ln>
        </p:spPr>
        <p:txBody>
          <a:bodyPr wrap="none" anchor="ctr"/>
          <a:lstStyle/>
          <a:p>
            <a:endParaRPr lang="fa-IR"/>
          </a:p>
        </p:txBody>
      </p:sp>
      <p:sp>
        <p:nvSpPr>
          <p:cNvPr id="89092" name="Rectangle 1027"/>
          <p:cNvSpPr>
            <a:spLocks noChangeArrowheads="1"/>
          </p:cNvSpPr>
          <p:nvPr/>
        </p:nvSpPr>
        <p:spPr bwMode="auto">
          <a:xfrm>
            <a:off x="3887788" y="8677275"/>
            <a:ext cx="2990850" cy="457200"/>
          </a:xfrm>
          <a:prstGeom prst="rect">
            <a:avLst/>
          </a:prstGeom>
          <a:noFill/>
          <a:ln w="12700">
            <a:noFill/>
            <a:miter lim="800000"/>
            <a:headEnd/>
            <a:tailEnd/>
          </a:ln>
        </p:spPr>
        <p:txBody>
          <a:bodyPr lIns="19050" tIns="0" rIns="19050" bIns="0" anchor="b"/>
          <a:lstStyle/>
          <a:p>
            <a:pPr algn="r" eaLnBrk="0" hangingPunct="0">
              <a:spcBef>
                <a:spcPct val="0"/>
              </a:spcBef>
              <a:buFontTx/>
              <a:buNone/>
            </a:pPr>
            <a:r>
              <a:rPr lang="en-US" sz="1000" i="1">
                <a:latin typeface="Times New Roman" pitchFamily="18" charset="0"/>
              </a:rPr>
              <a:t>1</a:t>
            </a:r>
          </a:p>
        </p:txBody>
      </p:sp>
      <p:sp>
        <p:nvSpPr>
          <p:cNvPr id="89093" name="Rectangle 1028"/>
          <p:cNvSpPr>
            <a:spLocks noChangeArrowheads="1"/>
          </p:cNvSpPr>
          <p:nvPr/>
        </p:nvSpPr>
        <p:spPr bwMode="auto">
          <a:xfrm>
            <a:off x="-22225" y="8677275"/>
            <a:ext cx="2989263" cy="457200"/>
          </a:xfrm>
          <a:prstGeom prst="rect">
            <a:avLst/>
          </a:prstGeom>
          <a:noFill/>
          <a:ln w="12700">
            <a:noFill/>
            <a:miter lim="800000"/>
            <a:headEnd/>
            <a:tailEnd/>
          </a:ln>
        </p:spPr>
        <p:txBody>
          <a:bodyPr wrap="none" anchor="ctr"/>
          <a:lstStyle/>
          <a:p>
            <a:endParaRPr lang="fa-IR"/>
          </a:p>
        </p:txBody>
      </p:sp>
      <p:sp>
        <p:nvSpPr>
          <p:cNvPr id="89094" name="Rectangle 1029"/>
          <p:cNvSpPr>
            <a:spLocks noChangeArrowheads="1"/>
          </p:cNvSpPr>
          <p:nvPr/>
        </p:nvSpPr>
        <p:spPr bwMode="auto">
          <a:xfrm>
            <a:off x="-22225" y="7938"/>
            <a:ext cx="2989263" cy="457200"/>
          </a:xfrm>
          <a:prstGeom prst="rect">
            <a:avLst/>
          </a:prstGeom>
          <a:noFill/>
          <a:ln w="12700">
            <a:noFill/>
            <a:miter lim="800000"/>
            <a:headEnd/>
            <a:tailEnd/>
          </a:ln>
        </p:spPr>
        <p:txBody>
          <a:bodyPr wrap="none" anchor="ctr"/>
          <a:lstStyle/>
          <a:p>
            <a:endParaRPr lang="fa-IR"/>
          </a:p>
        </p:txBody>
      </p:sp>
      <p:sp>
        <p:nvSpPr>
          <p:cNvPr id="89095" name="Rectangle 1030"/>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9096" name="Rectangle 1031"/>
          <p:cNvSpPr>
            <a:spLocks noGrp="1" noChangeArrowheads="1"/>
          </p:cNvSpPr>
          <p:nvPr>
            <p:ph type="body" idx="1"/>
          </p:nvPr>
        </p:nvSpPr>
        <p:spPr>
          <a:xfrm>
            <a:off x="896938" y="4343400"/>
            <a:ext cx="5057775" cy="4105275"/>
          </a:xfrm>
          <a:noFill/>
          <a:ln/>
        </p:spPr>
        <p:txBody>
          <a:bodyPr lIns="90488" tIns="44450" rIns="90488" bIns="44450"/>
          <a:lstStyle/>
          <a:p>
            <a:pPr eaLnBrk="1" hangingPunct="1"/>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ED8FDC9F-912A-4EE6-B129-7422E440C432}"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2F234A3A-68BD-414D-9F79-87C4CA7CA0EF}" type="slidenum">
              <a:rPr lang="en-US" smtClean="0"/>
              <a:pPr>
                <a:defRPr/>
              </a:pPr>
              <a:t>20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p:spPr>
        <p:txBody>
          <a:bodyPr/>
          <a:lstStyle/>
          <a:p>
            <a:fld id="{6FDA4262-1B33-412A-8DE8-23AE0138A401}" type="slidenum">
              <a:rPr lang="en-US" smtClean="0"/>
              <a:pPr/>
              <a:t>42</a:t>
            </a:fld>
            <a:endParaRPr lang="en-US" smtClean="0"/>
          </a:p>
        </p:txBody>
      </p:sp>
      <p:sp>
        <p:nvSpPr>
          <p:cNvPr id="90115" name="Rectangle 2"/>
          <p:cNvSpPr>
            <a:spLocks noChangeArrowheads="1"/>
          </p:cNvSpPr>
          <p:nvPr/>
        </p:nvSpPr>
        <p:spPr bwMode="auto">
          <a:xfrm>
            <a:off x="3887788" y="7938"/>
            <a:ext cx="2990850" cy="457200"/>
          </a:xfrm>
          <a:prstGeom prst="rect">
            <a:avLst/>
          </a:prstGeom>
          <a:noFill/>
          <a:ln w="12700">
            <a:noFill/>
            <a:miter lim="800000"/>
            <a:headEnd/>
            <a:tailEnd/>
          </a:ln>
        </p:spPr>
        <p:txBody>
          <a:bodyPr wrap="none" anchor="ctr"/>
          <a:lstStyle/>
          <a:p>
            <a:endParaRPr lang="fa-IR"/>
          </a:p>
        </p:txBody>
      </p:sp>
      <p:sp>
        <p:nvSpPr>
          <p:cNvPr id="90116" name="Rectangle 3"/>
          <p:cNvSpPr>
            <a:spLocks noChangeArrowheads="1"/>
          </p:cNvSpPr>
          <p:nvPr/>
        </p:nvSpPr>
        <p:spPr bwMode="auto">
          <a:xfrm>
            <a:off x="3887788" y="8677275"/>
            <a:ext cx="2990850" cy="457200"/>
          </a:xfrm>
          <a:prstGeom prst="rect">
            <a:avLst/>
          </a:prstGeom>
          <a:noFill/>
          <a:ln w="12700">
            <a:noFill/>
            <a:miter lim="800000"/>
            <a:headEnd/>
            <a:tailEnd/>
          </a:ln>
        </p:spPr>
        <p:txBody>
          <a:bodyPr lIns="19050" tIns="0" rIns="19050" bIns="0" anchor="b"/>
          <a:lstStyle/>
          <a:p>
            <a:pPr algn="r" eaLnBrk="0" hangingPunct="0">
              <a:spcBef>
                <a:spcPct val="0"/>
              </a:spcBef>
              <a:buFontTx/>
              <a:buNone/>
            </a:pPr>
            <a:r>
              <a:rPr lang="en-US" sz="1000" i="1">
                <a:latin typeface="Times New Roman" pitchFamily="18" charset="0"/>
              </a:rPr>
              <a:t>1</a:t>
            </a:r>
          </a:p>
        </p:txBody>
      </p:sp>
      <p:sp>
        <p:nvSpPr>
          <p:cNvPr id="90117" name="Rectangle 4"/>
          <p:cNvSpPr>
            <a:spLocks noChangeArrowheads="1"/>
          </p:cNvSpPr>
          <p:nvPr/>
        </p:nvSpPr>
        <p:spPr bwMode="auto">
          <a:xfrm>
            <a:off x="-22225" y="8677275"/>
            <a:ext cx="2989263" cy="457200"/>
          </a:xfrm>
          <a:prstGeom prst="rect">
            <a:avLst/>
          </a:prstGeom>
          <a:noFill/>
          <a:ln w="12700">
            <a:noFill/>
            <a:miter lim="800000"/>
            <a:headEnd/>
            <a:tailEnd/>
          </a:ln>
        </p:spPr>
        <p:txBody>
          <a:bodyPr wrap="none" anchor="ctr"/>
          <a:lstStyle/>
          <a:p>
            <a:endParaRPr lang="fa-IR"/>
          </a:p>
        </p:txBody>
      </p:sp>
      <p:sp>
        <p:nvSpPr>
          <p:cNvPr id="90118" name="Rectangle 5"/>
          <p:cNvSpPr>
            <a:spLocks noChangeArrowheads="1"/>
          </p:cNvSpPr>
          <p:nvPr/>
        </p:nvSpPr>
        <p:spPr bwMode="auto">
          <a:xfrm>
            <a:off x="-22225" y="7938"/>
            <a:ext cx="2989263" cy="457200"/>
          </a:xfrm>
          <a:prstGeom prst="rect">
            <a:avLst/>
          </a:prstGeom>
          <a:noFill/>
          <a:ln w="12700">
            <a:noFill/>
            <a:miter lim="800000"/>
            <a:headEnd/>
            <a:tailEnd/>
          </a:ln>
        </p:spPr>
        <p:txBody>
          <a:bodyPr wrap="none" anchor="ctr"/>
          <a:lstStyle/>
          <a:p>
            <a:endParaRPr lang="fa-IR"/>
          </a:p>
        </p:txBody>
      </p:sp>
      <p:sp>
        <p:nvSpPr>
          <p:cNvPr id="90119"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90120" name="Rectangle 7"/>
          <p:cNvSpPr>
            <a:spLocks noGrp="1" noChangeArrowheads="1"/>
          </p:cNvSpPr>
          <p:nvPr>
            <p:ph type="body" idx="1"/>
          </p:nvPr>
        </p:nvSpPr>
        <p:spPr>
          <a:xfrm>
            <a:off x="896938" y="4343400"/>
            <a:ext cx="5057775" cy="4105275"/>
          </a:xfrm>
          <a:noFill/>
          <a:ln/>
        </p:spPr>
        <p:txBody>
          <a:bodyPr lIns="90488" tIns="44450" rIns="90488" bIns="44450"/>
          <a:lstStyle/>
          <a:p>
            <a:pPr eaLnBrk="1" hangingPunct="1"/>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defRPr/>
              </a:pPr>
              <a:endParaRPr lang="fa-IR"/>
            </a:p>
          </p:txBody>
        </p:sp>
        <p:grpSp>
          <p:nvGrpSpPr>
            <p:cNvPr id="3"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defRPr/>
                </a:pPr>
                <a:endParaRPr lang="fa-I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defRPr/>
                </a:pPr>
                <a:endParaRPr lang="fa-I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defRPr/>
                </a:pPr>
                <a:endParaRPr lang="fa-I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defRPr/>
                </a:pPr>
                <a:endParaRPr lang="fa-I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defRPr/>
                </a:pPr>
                <a:endParaRPr lang="fa-I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defRPr/>
                </a:pPr>
                <a:endParaRPr lang="fa-I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a:defRPr/>
            </a:pPr>
            <a:endParaRPr kumimoji="1" lang="en-GB" sz="2400"/>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a:defRPr/>
            </a:pPr>
            <a:endParaRPr kumimoji="1" lang="en-GB" sz="2400"/>
          </a:p>
        </p:txBody>
      </p:sp>
      <p:sp>
        <p:nvSpPr>
          <p:cNvPr id="51306" name="Rectangle 106"/>
          <p:cNvSpPr>
            <a:spLocks noGrp="1" noChangeArrowheads="1"/>
          </p:cNvSpPr>
          <p:nvPr>
            <p:ph type="ctrTitle"/>
          </p:nvPr>
        </p:nvSpPr>
        <p:spPr>
          <a:xfrm>
            <a:off x="1169988" y="1046163"/>
            <a:ext cx="7380287" cy="1012825"/>
          </a:xfrm>
        </p:spPr>
        <p:txBody>
          <a:bodyPr/>
          <a:lstStyle>
            <a:lvl1pPr>
              <a:defRPr sz="4000"/>
            </a:lvl1pPr>
          </a:lstStyle>
          <a:p>
            <a:r>
              <a:rPr lang="en-US"/>
              <a:t>Click to edit Master title style</a:t>
            </a:r>
          </a:p>
        </p:txBody>
      </p:sp>
      <p:sp>
        <p:nvSpPr>
          <p:cNvPr id="51307"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endParaRPr lang="en-US"/>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endParaRPr lang="en-US"/>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A144E6C5-1212-4983-A264-6A3B6AC6078D}"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92CEA488-8AF4-406E-B4F9-F81685BBCD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BB86037A-DAB4-42CD-A926-847B29D47A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D4DFDEDD-3E8D-4BAD-8DAB-A3D08B0CBA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endParaRPr lang="en-US"/>
          </a:p>
        </p:txBody>
      </p:sp>
      <p:sp>
        <p:nvSpPr>
          <p:cNvPr id="5" name="Rectangle 109"/>
          <p:cNvSpPr>
            <a:spLocks noGrp="1" noChangeArrowheads="1"/>
          </p:cNvSpPr>
          <p:nvPr>
            <p:ph type="ftr" sz="quarter" idx="11"/>
          </p:nvPr>
        </p:nvSpPr>
        <p:spPr>
          <a:ln/>
        </p:spPr>
        <p:txBody>
          <a:bodyPr/>
          <a:lstStyle>
            <a:lvl1pPr>
              <a:defRPr/>
            </a:lvl1pPr>
          </a:lstStyle>
          <a:p>
            <a:pPr>
              <a:defRPr/>
            </a:pPr>
            <a:endParaRPr lang="en-US"/>
          </a:p>
        </p:txBody>
      </p:sp>
      <p:sp>
        <p:nvSpPr>
          <p:cNvPr id="6" name="Rectangle 110"/>
          <p:cNvSpPr>
            <a:spLocks noGrp="1" noChangeArrowheads="1"/>
          </p:cNvSpPr>
          <p:nvPr>
            <p:ph type="sldNum" sz="quarter" idx="12"/>
          </p:nvPr>
        </p:nvSpPr>
        <p:spPr>
          <a:ln/>
        </p:spPr>
        <p:txBody>
          <a:bodyPr/>
          <a:lstStyle>
            <a:lvl1pPr>
              <a:defRPr/>
            </a:lvl1pPr>
          </a:lstStyle>
          <a:p>
            <a:pPr>
              <a:defRPr/>
            </a:pPr>
            <a:fld id="{5D8F4D45-5411-4087-95AE-8C01B110BE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1F3FB14B-3124-4E8A-A686-59CEC5BE88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
          <p:cNvSpPr>
            <a:spLocks noGrp="1" noChangeArrowheads="1"/>
          </p:cNvSpPr>
          <p:nvPr>
            <p:ph type="dt" sz="half" idx="10"/>
          </p:nvPr>
        </p:nvSpPr>
        <p:spPr>
          <a:ln/>
        </p:spPr>
        <p:txBody>
          <a:bodyPr/>
          <a:lstStyle>
            <a:lvl1pPr>
              <a:defRPr/>
            </a:lvl1pPr>
          </a:lstStyle>
          <a:p>
            <a:pPr>
              <a:defRPr/>
            </a:pPr>
            <a:endParaRPr lang="en-US"/>
          </a:p>
        </p:txBody>
      </p:sp>
      <p:sp>
        <p:nvSpPr>
          <p:cNvPr id="8" name="Rectangle 109"/>
          <p:cNvSpPr>
            <a:spLocks noGrp="1" noChangeArrowheads="1"/>
          </p:cNvSpPr>
          <p:nvPr>
            <p:ph type="ftr" sz="quarter" idx="11"/>
          </p:nvPr>
        </p:nvSpPr>
        <p:spPr>
          <a:ln/>
        </p:spPr>
        <p:txBody>
          <a:bodyPr/>
          <a:lstStyle>
            <a:lvl1pPr>
              <a:defRPr/>
            </a:lvl1pPr>
          </a:lstStyle>
          <a:p>
            <a:pPr>
              <a:defRPr/>
            </a:pPr>
            <a:endParaRPr lang="en-US"/>
          </a:p>
        </p:txBody>
      </p:sp>
      <p:sp>
        <p:nvSpPr>
          <p:cNvPr id="9" name="Rectangle 110"/>
          <p:cNvSpPr>
            <a:spLocks noGrp="1" noChangeArrowheads="1"/>
          </p:cNvSpPr>
          <p:nvPr>
            <p:ph type="sldNum" sz="quarter" idx="12"/>
          </p:nvPr>
        </p:nvSpPr>
        <p:spPr>
          <a:ln/>
        </p:spPr>
        <p:txBody>
          <a:bodyPr/>
          <a:lstStyle>
            <a:lvl1pPr>
              <a:defRPr/>
            </a:lvl1pPr>
          </a:lstStyle>
          <a:p>
            <a:pPr>
              <a:defRPr/>
            </a:pPr>
            <a:fld id="{CB6D64EA-758B-4C45-BB08-7A91920888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
          <p:cNvSpPr>
            <a:spLocks noGrp="1" noChangeArrowheads="1"/>
          </p:cNvSpPr>
          <p:nvPr>
            <p:ph type="dt" sz="half" idx="10"/>
          </p:nvPr>
        </p:nvSpPr>
        <p:spPr>
          <a:ln/>
        </p:spPr>
        <p:txBody>
          <a:bodyPr/>
          <a:lstStyle>
            <a:lvl1pPr>
              <a:defRPr/>
            </a:lvl1pPr>
          </a:lstStyle>
          <a:p>
            <a:pPr>
              <a:defRPr/>
            </a:pPr>
            <a:endParaRPr lang="en-US"/>
          </a:p>
        </p:txBody>
      </p:sp>
      <p:sp>
        <p:nvSpPr>
          <p:cNvPr id="4" name="Rectangle 109"/>
          <p:cNvSpPr>
            <a:spLocks noGrp="1" noChangeArrowheads="1"/>
          </p:cNvSpPr>
          <p:nvPr>
            <p:ph type="ftr" sz="quarter" idx="11"/>
          </p:nvPr>
        </p:nvSpPr>
        <p:spPr>
          <a:ln/>
        </p:spPr>
        <p:txBody>
          <a:bodyPr/>
          <a:lstStyle>
            <a:lvl1pPr>
              <a:defRPr/>
            </a:lvl1pPr>
          </a:lstStyle>
          <a:p>
            <a:pPr>
              <a:defRPr/>
            </a:pPr>
            <a:endParaRPr lang="en-US"/>
          </a:p>
        </p:txBody>
      </p:sp>
      <p:sp>
        <p:nvSpPr>
          <p:cNvPr id="5" name="Rectangle 110"/>
          <p:cNvSpPr>
            <a:spLocks noGrp="1" noChangeArrowheads="1"/>
          </p:cNvSpPr>
          <p:nvPr>
            <p:ph type="sldNum" sz="quarter" idx="12"/>
          </p:nvPr>
        </p:nvSpPr>
        <p:spPr>
          <a:ln/>
        </p:spPr>
        <p:txBody>
          <a:bodyPr/>
          <a:lstStyle>
            <a:lvl1pPr>
              <a:defRPr/>
            </a:lvl1pPr>
          </a:lstStyle>
          <a:p>
            <a:pPr>
              <a:defRPr/>
            </a:pPr>
            <a:fld id="{31E454D0-C3FD-4A73-B831-0D9DD67253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endParaRPr lang="en-US"/>
          </a:p>
        </p:txBody>
      </p:sp>
      <p:sp>
        <p:nvSpPr>
          <p:cNvPr id="3" name="Rectangle 109"/>
          <p:cNvSpPr>
            <a:spLocks noGrp="1" noChangeArrowheads="1"/>
          </p:cNvSpPr>
          <p:nvPr>
            <p:ph type="ftr" sz="quarter" idx="11"/>
          </p:nvPr>
        </p:nvSpPr>
        <p:spPr>
          <a:ln/>
        </p:spPr>
        <p:txBody>
          <a:bodyPr/>
          <a:lstStyle>
            <a:lvl1pPr>
              <a:defRPr/>
            </a:lvl1pPr>
          </a:lstStyle>
          <a:p>
            <a:pPr>
              <a:defRPr/>
            </a:pPr>
            <a:endParaRPr lang="en-US"/>
          </a:p>
        </p:txBody>
      </p:sp>
      <p:sp>
        <p:nvSpPr>
          <p:cNvPr id="4" name="Rectangle 110"/>
          <p:cNvSpPr>
            <a:spLocks noGrp="1" noChangeArrowheads="1"/>
          </p:cNvSpPr>
          <p:nvPr>
            <p:ph type="sldNum" sz="quarter" idx="12"/>
          </p:nvPr>
        </p:nvSpPr>
        <p:spPr>
          <a:ln/>
        </p:spPr>
        <p:txBody>
          <a:bodyPr/>
          <a:lstStyle>
            <a:lvl1pPr>
              <a:defRPr/>
            </a:lvl1pPr>
          </a:lstStyle>
          <a:p>
            <a:pPr>
              <a:defRPr/>
            </a:pPr>
            <a:fld id="{7907112A-55A9-4658-9EA9-77B5B9F4A1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27CFC700-5518-443E-8D2E-003F12D9E3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US"/>
          </a:p>
        </p:txBody>
      </p:sp>
      <p:sp>
        <p:nvSpPr>
          <p:cNvPr id="6" name="Rectangle 109"/>
          <p:cNvSpPr>
            <a:spLocks noGrp="1" noChangeArrowheads="1"/>
          </p:cNvSpPr>
          <p:nvPr>
            <p:ph type="ftr" sz="quarter" idx="11"/>
          </p:nvPr>
        </p:nvSpPr>
        <p:spPr>
          <a:ln/>
        </p:spPr>
        <p:txBody>
          <a:bodyPr/>
          <a:lstStyle>
            <a:lvl1pPr>
              <a:defRPr/>
            </a:lvl1pPr>
          </a:lstStyle>
          <a:p>
            <a:pPr>
              <a:defRPr/>
            </a:pPr>
            <a:endParaRPr lang="en-US"/>
          </a:p>
        </p:txBody>
      </p:sp>
      <p:sp>
        <p:nvSpPr>
          <p:cNvPr id="7" name="Rectangle 110"/>
          <p:cNvSpPr>
            <a:spLocks noGrp="1" noChangeArrowheads="1"/>
          </p:cNvSpPr>
          <p:nvPr>
            <p:ph type="sldNum" sz="quarter" idx="12"/>
          </p:nvPr>
        </p:nvSpPr>
        <p:spPr>
          <a:ln/>
        </p:spPr>
        <p:txBody>
          <a:bodyPr/>
          <a:lstStyle>
            <a:lvl1pPr>
              <a:defRPr/>
            </a:lvl1pPr>
          </a:lstStyle>
          <a:p>
            <a:pPr>
              <a:defRPr/>
            </a:pPr>
            <a:fld id="{385A0744-B30B-403E-AB4A-3ADE9E1EE0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8263"/>
            <a:ext cx="8915400" cy="6713537"/>
            <a:chOff x="0" y="43"/>
            <a:chExt cx="5616" cy="4229"/>
          </a:xfrm>
        </p:grpSpPr>
        <p:grpSp>
          <p:nvGrpSpPr>
            <p:cNvPr id="3" name="Group 3"/>
            <p:cNvGrpSpPr>
              <a:grpSpLocks/>
            </p:cNvGrpSpPr>
            <p:nvPr userDrawn="1"/>
          </p:nvGrpSpPr>
          <p:grpSpPr bwMode="auto">
            <a:xfrm>
              <a:off x="0" y="43"/>
              <a:ext cx="408" cy="4229"/>
              <a:chOff x="0" y="43"/>
              <a:chExt cx="5760" cy="4229"/>
            </a:xfrm>
          </p:grpSpPr>
          <p:sp>
            <p:nvSpPr>
              <p:cNvPr id="50180"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181"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182"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183"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184"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185"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186"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187"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188"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189"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190"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191"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192"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193"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194"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195"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196"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197"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198"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199"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00"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01"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02"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03"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04"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05"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06"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07"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08"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09"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10"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11"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12"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13"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14"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15"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16"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17"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18"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19"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20"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21"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22"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23"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24"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25"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26"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27"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28"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29"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30"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31"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32"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33"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34"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35"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36"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37"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38"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39"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40"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41"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42"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43"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44"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45"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46"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47"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48"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49"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50"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51"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52"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53"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54"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55"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56"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57"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58"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59"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60"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61"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62"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63"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64"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65"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66"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67"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defRPr/>
                </a:pPr>
                <a:endParaRPr lang="fa-IR"/>
              </a:p>
            </p:txBody>
          </p:sp>
          <p:sp>
            <p:nvSpPr>
              <p:cNvPr id="50268"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69"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70"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71"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72"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defRPr/>
                </a:pPr>
                <a:endParaRPr lang="fa-IR"/>
              </a:p>
            </p:txBody>
          </p:sp>
          <p:sp>
            <p:nvSpPr>
              <p:cNvPr id="50273"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defRPr/>
                </a:pPr>
                <a:endParaRPr lang="fa-IR"/>
              </a:p>
            </p:txBody>
          </p:sp>
          <p:sp>
            <p:nvSpPr>
              <p:cNvPr id="50274"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defRPr/>
                </a:pPr>
                <a:endParaRPr lang="fa-IR"/>
              </a:p>
            </p:txBody>
          </p:sp>
          <p:sp>
            <p:nvSpPr>
              <p:cNvPr id="50275"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76"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defRPr/>
                </a:pPr>
                <a:endParaRPr lang="fa-IR"/>
              </a:p>
            </p:txBody>
          </p:sp>
          <p:sp>
            <p:nvSpPr>
              <p:cNvPr id="50277"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defRPr/>
                </a:pPr>
                <a:endParaRPr lang="fa-IR"/>
              </a:p>
            </p:txBody>
          </p:sp>
        </p:grpSp>
        <p:grpSp>
          <p:nvGrpSpPr>
            <p:cNvPr id="4" name="Group 102"/>
            <p:cNvGrpSpPr>
              <a:grpSpLocks/>
            </p:cNvGrpSpPr>
            <p:nvPr userDrawn="1"/>
          </p:nvGrpSpPr>
          <p:grpSpPr bwMode="auto">
            <a:xfrm>
              <a:off x="400" y="205"/>
              <a:ext cx="5216" cy="1123"/>
              <a:chOff x="400" y="205"/>
              <a:chExt cx="5216" cy="1123"/>
            </a:xfrm>
          </p:grpSpPr>
          <p:sp>
            <p:nvSpPr>
              <p:cNvPr id="50279"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defRPr/>
                </a:pPr>
                <a:endParaRPr lang="fa-IR"/>
              </a:p>
            </p:txBody>
          </p:sp>
          <p:sp>
            <p:nvSpPr>
              <p:cNvPr id="50280"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defRPr/>
                </a:pPr>
                <a:endParaRPr lang="fa-IR"/>
              </a:p>
            </p:txBody>
          </p:sp>
          <p:sp>
            <p:nvSpPr>
              <p:cNvPr id="50281"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defRPr/>
                </a:pPr>
                <a:endParaRPr lang="fa-IR"/>
              </a:p>
            </p:txBody>
          </p:sp>
          <p:sp>
            <p:nvSpPr>
              <p:cNvPr id="50282"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defRPr/>
                </a:pPr>
                <a:endParaRPr lang="fa-IR"/>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284"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defRPr>
            </a:lvl1pPr>
          </a:lstStyle>
          <a:p>
            <a:pPr>
              <a:defRPr/>
            </a:pPr>
            <a:endParaRPr lang="en-US"/>
          </a:p>
        </p:txBody>
      </p:sp>
      <p:sp>
        <p:nvSpPr>
          <p:cNvPr id="50285"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cs typeface="Times New Roman" pitchFamily="18" charset="0"/>
              </a:defRPr>
            </a:lvl1pPr>
          </a:lstStyle>
          <a:p>
            <a:pPr>
              <a:defRPr/>
            </a:pPr>
            <a:endParaRPr lang="en-US"/>
          </a:p>
        </p:txBody>
      </p:sp>
      <p:sp>
        <p:nvSpPr>
          <p:cNvPr id="50286"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defRPr>
            </a:lvl1pPr>
          </a:lstStyle>
          <a:p>
            <a:pPr>
              <a:defRPr/>
            </a:pPr>
            <a:fld id="{9DA66866-EF4B-4CE6-998A-960B2650F2A5}" type="slidenum">
              <a:rPr lang="en-US"/>
              <a:pPr>
                <a:defRPr/>
              </a:pPr>
              <a:t>‹#›</a:t>
            </a:fld>
            <a:endParaRPr lang="en-US"/>
          </a:p>
        </p:txBody>
      </p:sp>
      <p:sp>
        <p:nvSpPr>
          <p:cNvPr id="1031" name="Rectangle 111"/>
          <p:cNvSpPr>
            <a:spLocks noGrp="1" noChangeArrowheads="1"/>
          </p:cNvSpPr>
          <p:nvPr>
            <p:ph type="title"/>
          </p:nvPr>
        </p:nvSpPr>
        <p:spPr bwMode="auto">
          <a:xfrm>
            <a:off x="1371600" y="609600"/>
            <a:ext cx="7378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altavista.digital.com/" TargetMode="External"/><Relationship Id="rId3" Type="http://schemas.openxmlformats.org/officeDocument/2006/relationships/hyperlink" Target="http://www.altavista.com/" TargetMode="External"/><Relationship Id="rId7" Type="http://schemas.openxmlformats.org/officeDocument/2006/relationships/hyperlink" Target="http://www.northernlight.com/"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hotbot.com/" TargetMode="External"/><Relationship Id="rId11" Type="http://schemas.openxmlformats.org/officeDocument/2006/relationships/image" Target="../media/image6.png"/><Relationship Id="rId5" Type="http://schemas.openxmlformats.org/officeDocument/2006/relationships/hyperlink" Target="http://www.google.com/" TargetMode="External"/><Relationship Id="rId10" Type="http://schemas.openxmlformats.org/officeDocument/2006/relationships/oleObject" Target="../embeddings/oleObject2.bin"/><Relationship Id="rId4" Type="http://schemas.openxmlformats.org/officeDocument/2006/relationships/hyperlink" Target="http://www.excite.com/"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abums.ac.ir/"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4"/>
          <p:cNvSpPr>
            <a:spLocks noGrp="1" noChangeArrowheads="1"/>
          </p:cNvSpPr>
          <p:nvPr>
            <p:ph type="ctrTitle"/>
          </p:nvPr>
        </p:nvSpPr>
        <p:spPr>
          <a:xfrm>
            <a:off x="838200" y="228600"/>
            <a:ext cx="7772400" cy="2590800"/>
          </a:xfrm>
          <a:effectLst>
            <a:outerShdw dist="35921" dir="2700000" algn="ctr" rotWithShape="0">
              <a:srgbClr val="000000"/>
            </a:outerShdw>
          </a:effectLst>
        </p:spPr>
        <p:txBody>
          <a:bodyPr lIns="90488" tIns="44450" rIns="90488" bIns="44450"/>
          <a:lstStyle/>
          <a:p>
            <a:pPr eaLnBrk="1" hangingPunct="1">
              <a:defRPr/>
            </a:pPr>
            <a:r>
              <a:rPr lang="en-US" sz="3600" dirty="0" smtClean="0">
                <a:latin typeface="Verdana" pitchFamily="34" charset="0"/>
                <a:ea typeface="Verdana" pitchFamily="34" charset="0"/>
                <a:cs typeface="Verdana" pitchFamily="34" charset="0"/>
              </a:rPr>
              <a:t>Internet Searching:</a:t>
            </a:r>
            <a:br>
              <a:rPr lang="en-US" sz="3600" dirty="0" smtClean="0">
                <a:latin typeface="Verdana" pitchFamily="34" charset="0"/>
                <a:ea typeface="Verdana" pitchFamily="34" charset="0"/>
                <a:cs typeface="Verdana" pitchFamily="34" charset="0"/>
              </a:rPr>
            </a:br>
            <a:r>
              <a:rPr lang="en-US" sz="3600" dirty="0" smtClean="0">
                <a:latin typeface="Verdana" pitchFamily="34" charset="0"/>
                <a:ea typeface="Verdana" pitchFamily="34" charset="0"/>
                <a:cs typeface="Verdana" pitchFamily="34" charset="0"/>
              </a:rPr>
              <a:t> Approaches &amp; Rules</a:t>
            </a:r>
          </a:p>
        </p:txBody>
      </p:sp>
      <p:sp>
        <p:nvSpPr>
          <p:cNvPr id="1028" name="Rectangle 9"/>
          <p:cNvSpPr>
            <a:spLocks noGrp="1" noChangeArrowheads="1"/>
          </p:cNvSpPr>
          <p:nvPr>
            <p:ph type="sldNum" sz="quarter" idx="12"/>
          </p:nvPr>
        </p:nvSpPr>
        <p:spPr>
          <a:xfrm>
            <a:off x="1714480" y="6072206"/>
            <a:ext cx="6643734" cy="528638"/>
          </a:xfrm>
          <a:noFill/>
        </p:spPr>
        <p:txBody>
          <a:bodyPr/>
          <a:lstStyle/>
          <a:p>
            <a:fld id="{8607E942-E5B6-4292-9184-60758D8D8B4C}" type="slidenum">
              <a:rPr lang="en-US" altLang="en-US" smtClean="0"/>
              <a:pPr/>
              <a:t>1</a:t>
            </a:fld>
            <a:endParaRPr lang="en-US" altLang="en-US" dirty="0" smtClean="0"/>
          </a:p>
        </p:txBody>
      </p:sp>
      <p:sp>
        <p:nvSpPr>
          <p:cNvPr id="102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a-IR"/>
          </a:p>
        </p:txBody>
      </p:sp>
      <p:sp>
        <p:nvSpPr>
          <p:cNvPr id="103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a-IR"/>
          </a:p>
        </p:txBody>
      </p:sp>
      <p:graphicFrame>
        <p:nvGraphicFramePr>
          <p:cNvPr id="1026" name="Object 5">
            <a:hlinkClick r:id="" action="ppaction://ole?verb=0"/>
          </p:cNvPr>
          <p:cNvGraphicFramePr>
            <a:graphicFrameLocks/>
          </p:cNvGraphicFramePr>
          <p:nvPr/>
        </p:nvGraphicFramePr>
        <p:xfrm>
          <a:off x="2000232" y="3071810"/>
          <a:ext cx="5380038" cy="2371725"/>
        </p:xfrm>
        <a:graphic>
          <a:graphicData uri="http://schemas.openxmlformats.org/presentationml/2006/ole">
            <p:oleObj spid="_x0000_s5122" name="Clip" r:id="rId4" imgW="5380038" imgH="2371725" progId="">
              <p:embed/>
            </p:oleObj>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randombar(horizontal)">
                                      <p:cBhvr>
                                        <p:cTn id="7"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642919"/>
            <a:ext cx="7958138" cy="5453082"/>
          </a:xfrm>
        </p:spPr>
        <p:txBody>
          <a:bodyPr/>
          <a:lstStyle/>
          <a:p>
            <a:pPr algn="just" rtl="1"/>
            <a:r>
              <a:rPr lang="fa-IR" dirty="0" smtClean="0">
                <a:solidFill>
                  <a:schemeClr val="tx1"/>
                </a:solidFill>
                <a:latin typeface="+mn-lt"/>
                <a:ea typeface="+mn-ea"/>
                <a:cs typeface="+mn-cs"/>
              </a:rPr>
              <a:t>ربات نرم افزاری موتورهای جستجوگر در دوره های زمانی مشخص به صفحات وب مراجعه و آنها را بررسی می کند . آن چه توسط عنکبوت یافت می شود (عنکبوت کدهای </a:t>
            </a:r>
            <a:r>
              <a:rPr lang="en-US" dirty="0" smtClean="0">
                <a:solidFill>
                  <a:schemeClr val="tx1"/>
                </a:solidFill>
                <a:latin typeface="+mn-lt"/>
                <a:ea typeface="+mn-ea"/>
                <a:cs typeface="+mn-cs"/>
              </a:rPr>
              <a:t>HTML</a:t>
            </a:r>
            <a:r>
              <a:rPr lang="fa-IR" dirty="0" smtClean="0">
                <a:solidFill>
                  <a:schemeClr val="tx1"/>
                </a:solidFill>
                <a:latin typeface="+mn-lt"/>
                <a:ea typeface="+mn-ea"/>
                <a:cs typeface="+mn-cs"/>
              </a:rPr>
              <a:t> صفحات را می بیند)</a:t>
            </a:r>
            <a:endParaRPr lang="en-US" dirty="0" smtClean="0">
              <a:solidFill>
                <a:schemeClr val="tx1"/>
              </a:solidFill>
              <a:latin typeface="+mn-lt"/>
              <a:ea typeface="+mn-ea"/>
              <a:cs typeface="+mn-cs"/>
            </a:endParaRPr>
          </a:p>
          <a:p>
            <a:pPr algn="just" rtl="1"/>
            <a:r>
              <a:rPr lang="fa-IR" dirty="0" smtClean="0">
                <a:solidFill>
                  <a:schemeClr val="tx1"/>
                </a:solidFill>
                <a:latin typeface="+mn-lt"/>
                <a:ea typeface="+mn-ea"/>
                <a:cs typeface="+mn-cs"/>
              </a:rPr>
              <a:t> به قسمت دوم موتور جستجو یعنی نمایه نامه تحویل داده می شود . نمایه نامه پایگاه بزرگی حاوی رونوشتی از کلیه صفحات وب یافت شده توسط عنکبوت است . در صورت وقوع تغییر در صفحات وبی نمایه موتور جستجو هم متناسب با آن حاوی اطلاعات جدیدی خواهد شد .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642919"/>
            <a:ext cx="7958138" cy="5453082"/>
          </a:xfrm>
        </p:spPr>
        <p:txBody>
          <a:bodyPr/>
          <a:lstStyle/>
          <a:p>
            <a:pPr algn="just" rtl="1"/>
            <a:r>
              <a:rPr lang="fa-IR" dirty="0" smtClean="0">
                <a:solidFill>
                  <a:schemeClr val="tx1"/>
                </a:solidFill>
                <a:latin typeface="+mn-lt"/>
                <a:ea typeface="+mn-ea"/>
                <a:cs typeface="+mn-cs"/>
              </a:rPr>
              <a:t>سومین قسمت یک موتور جستجو نرم افزار موتور جستجو خوانده می شود . وظیفه این برنامه آن است تا در میان میلیونها صفحه موجود در نمایه به جستجو بپردازد و موارد منطبق با واژه ها یا عبارات مورد نظر کاربر را بیابد . علاوه بر آن، این بخش وظیفه مرتب سازی نمایه و ایجاد پیوند بین صفحات مشابه را نیز بر عهده دارد</a:t>
            </a:r>
            <a:endParaRPr lang="fa-IR" dirty="0" smtClean="0"/>
          </a:p>
          <a:p>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Examples of search engines</a:t>
            </a:r>
          </a:p>
        </p:txBody>
      </p:sp>
      <p:sp>
        <p:nvSpPr>
          <p:cNvPr id="3076" name="Rectangle 3"/>
          <p:cNvSpPr>
            <a:spLocks noGrp="1" noChangeArrowheads="1"/>
          </p:cNvSpPr>
          <p:nvPr>
            <p:ph idx="1"/>
          </p:nvPr>
        </p:nvSpPr>
        <p:spPr>
          <a:xfrm>
            <a:off x="533400" y="2133600"/>
            <a:ext cx="8382000" cy="3733800"/>
          </a:xfrm>
        </p:spPr>
        <p:txBody>
          <a:bodyPr/>
          <a:lstStyle/>
          <a:p>
            <a:pPr eaLnBrk="1" hangingPunct="1">
              <a:lnSpc>
                <a:spcPct val="90000"/>
              </a:lnSpc>
            </a:pPr>
            <a:r>
              <a:rPr lang="en-US" sz="3400" u="sng" dirty="0" smtClean="0">
                <a:hlinkClick r:id="rId3"/>
              </a:rPr>
              <a:t>AltaVista</a:t>
            </a:r>
            <a:r>
              <a:rPr lang="en-US" sz="3400" dirty="0" smtClean="0"/>
              <a:t>              </a:t>
            </a:r>
            <a:r>
              <a:rPr lang="en-US" sz="2800" dirty="0" smtClean="0"/>
              <a:t>http://www.altavista.com</a:t>
            </a:r>
          </a:p>
          <a:p>
            <a:pPr eaLnBrk="1" hangingPunct="1">
              <a:lnSpc>
                <a:spcPct val="90000"/>
              </a:lnSpc>
            </a:pPr>
            <a:r>
              <a:rPr lang="en-US" sz="3400" dirty="0" smtClean="0">
                <a:hlinkClick r:id="rId4"/>
              </a:rPr>
              <a:t>Excite</a:t>
            </a:r>
            <a:r>
              <a:rPr lang="en-US" sz="3400" dirty="0" smtClean="0"/>
              <a:t>                   </a:t>
            </a:r>
            <a:r>
              <a:rPr lang="en-US" sz="2800" dirty="0" smtClean="0"/>
              <a:t>http://www.excite.com </a:t>
            </a:r>
          </a:p>
          <a:p>
            <a:pPr eaLnBrk="1" hangingPunct="1">
              <a:lnSpc>
                <a:spcPct val="90000"/>
              </a:lnSpc>
            </a:pPr>
            <a:r>
              <a:rPr lang="en-US" sz="2800" u="sng" dirty="0" smtClean="0"/>
              <a:t>Lycos</a:t>
            </a:r>
            <a:r>
              <a:rPr lang="en-US" sz="2800" dirty="0" smtClean="0"/>
              <a:t>                          </a:t>
            </a:r>
            <a:r>
              <a:rPr lang="en-US" sz="2800" dirty="0" err="1" smtClean="0"/>
              <a:t>http://www.Lycos.com</a:t>
            </a:r>
            <a:endParaRPr lang="en-US" sz="2800" dirty="0" smtClean="0"/>
          </a:p>
          <a:p>
            <a:pPr eaLnBrk="1" hangingPunct="1">
              <a:lnSpc>
                <a:spcPct val="90000"/>
              </a:lnSpc>
            </a:pPr>
            <a:r>
              <a:rPr lang="en-US" sz="3400" dirty="0" smtClean="0">
                <a:hlinkClick r:id="rId5"/>
              </a:rPr>
              <a:t>Google</a:t>
            </a:r>
            <a:r>
              <a:rPr lang="en-US" sz="3400" dirty="0" smtClean="0"/>
              <a:t>                 </a:t>
            </a:r>
            <a:r>
              <a:rPr lang="en-US" sz="2800" dirty="0" smtClean="0"/>
              <a:t>http://www.google.com</a:t>
            </a:r>
          </a:p>
          <a:p>
            <a:pPr eaLnBrk="1" hangingPunct="1">
              <a:lnSpc>
                <a:spcPct val="90000"/>
              </a:lnSpc>
            </a:pPr>
            <a:r>
              <a:rPr lang="en-US" sz="3400" dirty="0" err="1" smtClean="0">
                <a:hlinkClick r:id="rId6"/>
              </a:rPr>
              <a:t>HotBot</a:t>
            </a:r>
            <a:r>
              <a:rPr lang="en-US" sz="3400" dirty="0" smtClean="0"/>
              <a:t>                 </a:t>
            </a:r>
            <a:r>
              <a:rPr lang="en-US" sz="2800" dirty="0" smtClean="0"/>
              <a:t>http://www.hotbot.com</a:t>
            </a:r>
          </a:p>
          <a:p>
            <a:pPr eaLnBrk="1" hangingPunct="1">
              <a:lnSpc>
                <a:spcPct val="90000"/>
              </a:lnSpc>
            </a:pPr>
            <a:r>
              <a:rPr lang="en-US" sz="3400" dirty="0" smtClean="0">
                <a:hlinkClick r:id="rId7"/>
              </a:rPr>
              <a:t>Northern Light</a:t>
            </a:r>
            <a:r>
              <a:rPr lang="en-US" sz="3400" dirty="0" smtClean="0"/>
              <a:t>     </a:t>
            </a:r>
            <a:r>
              <a:rPr lang="en-US" sz="2800" dirty="0" smtClean="0"/>
              <a:t>http://www.northernlight.com</a:t>
            </a:r>
          </a:p>
          <a:p>
            <a:pPr eaLnBrk="1" hangingPunct="1">
              <a:lnSpc>
                <a:spcPct val="90000"/>
              </a:lnSpc>
            </a:pPr>
            <a:endParaRPr lang="en-US" sz="3400" dirty="0" smtClean="0"/>
          </a:p>
        </p:txBody>
      </p:sp>
      <p:sp>
        <p:nvSpPr>
          <p:cNvPr id="3077" name="Slide Number Placeholder 3"/>
          <p:cNvSpPr>
            <a:spLocks noGrp="1"/>
          </p:cNvSpPr>
          <p:nvPr>
            <p:ph type="sldNum" sz="quarter" idx="12"/>
          </p:nvPr>
        </p:nvSpPr>
        <p:spPr>
          <a:noFill/>
        </p:spPr>
        <p:txBody>
          <a:bodyPr/>
          <a:lstStyle/>
          <a:p>
            <a:fld id="{131768AD-B484-4A54-AE16-A837011CFB4D}" type="slidenum">
              <a:rPr lang="en-US" altLang="en-US" smtClean="0"/>
              <a:pPr/>
              <a:t>12</a:t>
            </a:fld>
            <a:endParaRPr lang="en-US" altLang="en-US" smtClean="0"/>
          </a:p>
        </p:txBody>
      </p:sp>
      <p:pic>
        <p:nvPicPr>
          <p:cNvPr id="3078" name="Picture 4" descr="altavista">
            <a:hlinkClick r:id="rId8"/>
          </p:cNvPr>
          <p:cNvPicPr>
            <a:picLocks noChangeAspect="1" noChangeArrowheads="1"/>
          </p:cNvPicPr>
          <p:nvPr/>
        </p:nvPicPr>
        <p:blipFill>
          <a:blip r:embed="rId9" cstate="print"/>
          <a:srcRect/>
          <a:stretch>
            <a:fillRect/>
          </a:stretch>
        </p:blipFill>
        <p:spPr bwMode="auto">
          <a:xfrm>
            <a:off x="381000" y="5732463"/>
            <a:ext cx="2514600" cy="1125537"/>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6629400" y="5715000"/>
          <a:ext cx="2514600" cy="1143000"/>
        </p:xfrm>
        <a:graphic>
          <a:graphicData uri="http://schemas.openxmlformats.org/presentationml/2006/ole">
            <p:oleObj spid="_x0000_s3074" name="Photo Editor Photo" r:id="rId10" imgW="3076190" imgH="714286" progId="">
              <p:embed/>
            </p:oleObj>
          </a:graphicData>
        </a:graphic>
      </p:graphicFrame>
      <p:pic>
        <p:nvPicPr>
          <p:cNvPr id="3079" name="Picture 6" descr="excite">
            <a:hlinkClick r:id="rId4"/>
          </p:cNvPr>
          <p:cNvPicPr>
            <a:picLocks noChangeAspect="1" noChangeArrowheads="1"/>
          </p:cNvPicPr>
          <p:nvPr/>
        </p:nvPicPr>
        <p:blipFill>
          <a:blip r:embed="rId11" cstate="print"/>
          <a:srcRect/>
          <a:stretch>
            <a:fillRect/>
          </a:stretch>
        </p:blipFill>
        <p:spPr bwMode="auto">
          <a:xfrm>
            <a:off x="3505200" y="5715000"/>
            <a:ext cx="2514600" cy="1143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smtClean="0">
                <a:solidFill>
                  <a:schemeClr val="tx2"/>
                </a:solidFill>
                <a:latin typeface="+mj-lt"/>
                <a:ea typeface="+mj-ea"/>
                <a:cs typeface="+mj-cs"/>
              </a:rPr>
              <a:t>موتور جستجوی آلتا ویستا</a:t>
            </a:r>
            <a:r>
              <a:rPr lang="fa-IR" sz="4000" dirty="0" smtClean="0">
                <a:solidFill>
                  <a:schemeClr val="tx2"/>
                </a:solidFill>
                <a:latin typeface="+mj-lt"/>
                <a:ea typeface="+mj-ea"/>
                <a:cs typeface="+mj-cs"/>
              </a:rPr>
              <a:t>: </a:t>
            </a:r>
            <a:r>
              <a:rPr lang="en-US" sz="4000" dirty="0" smtClean="0">
                <a:solidFill>
                  <a:schemeClr val="tx2"/>
                </a:solidFill>
                <a:latin typeface="+mj-lt"/>
                <a:ea typeface="+mj-ea"/>
                <a:cs typeface="+mj-cs"/>
              </a:rPr>
              <a:t>- </a:t>
            </a:r>
            <a:r>
              <a:rPr lang="en-US" sz="4000" dirty="0" err="1" smtClean="0">
                <a:solidFill>
                  <a:schemeClr val="tx2"/>
                </a:solidFill>
                <a:latin typeface="+mj-lt"/>
                <a:ea typeface="+mj-ea"/>
                <a:cs typeface="+mj-cs"/>
              </a:rPr>
              <a:t>Altavista</a:t>
            </a:r>
            <a:endParaRPr lang="fa-IR" sz="4000" dirty="0"/>
          </a:p>
        </p:txBody>
      </p:sp>
      <p:sp>
        <p:nvSpPr>
          <p:cNvPr id="3" name="Content Placeholder 2"/>
          <p:cNvSpPr>
            <a:spLocks noGrp="1"/>
          </p:cNvSpPr>
          <p:nvPr>
            <p:ph idx="1"/>
          </p:nvPr>
        </p:nvSpPr>
        <p:spPr/>
        <p:txBody>
          <a:bodyPr/>
          <a:lstStyle/>
          <a:p>
            <a:pPr algn="just" rtl="1"/>
            <a:r>
              <a:rPr lang="fa-IR" sz="2800" dirty="0" smtClean="0">
                <a:solidFill>
                  <a:schemeClr val="tx1"/>
                </a:solidFill>
                <a:latin typeface="+mn-lt"/>
                <a:ea typeface="+mn-ea"/>
                <a:cs typeface="+mn-cs"/>
              </a:rPr>
              <a:t>یکی از جامعترین موتورهای جستجو در وب می باشد که امکان جستجو در صفحات و گروه های خبری را فراهم آورده است . یک شرکت بزرگ رایانه ای در ایالات متحده امریکا در سال 1995آن را بوجود آورد </a:t>
            </a:r>
          </a:p>
          <a:p>
            <a:pPr algn="just" rtl="1"/>
            <a:r>
              <a:rPr lang="fa-IR" sz="2800" dirty="0" smtClean="0">
                <a:solidFill>
                  <a:schemeClr val="tx1"/>
                </a:solidFill>
                <a:latin typeface="+mn-lt"/>
                <a:ea typeface="+mn-ea"/>
                <a:cs typeface="+mn-cs"/>
              </a:rPr>
              <a:t>امکانات جستجوی ساده، جستجوی پیشرفته را نیز ارائه می کند </a:t>
            </a:r>
          </a:p>
          <a:p>
            <a:pPr algn="just" rtl="1"/>
            <a:r>
              <a:rPr lang="fa-IR" sz="2800" dirty="0" smtClean="0">
                <a:solidFill>
                  <a:schemeClr val="tx1"/>
                </a:solidFill>
                <a:latin typeface="+mn-lt"/>
                <a:ea typeface="+mn-ea"/>
                <a:cs typeface="+mn-cs"/>
              </a:rPr>
              <a:t>کاربر می تواند گزارشهای خبری ، گروه های مباحثه ، تصاویر ، فایلهای صوتی و تصویری را نیز مورد جستجو قرار دهد . </a:t>
            </a:r>
          </a:p>
          <a:p>
            <a:pPr algn="just" rtl="1"/>
            <a:endParaRPr lang="fa-IR" sz="2800"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571481"/>
            <a:ext cx="7958138" cy="5524520"/>
          </a:xfrm>
        </p:spPr>
        <p:txBody>
          <a:bodyPr/>
          <a:lstStyle/>
          <a:p>
            <a:pPr algn="just" rtl="1"/>
            <a:r>
              <a:rPr lang="fa-IR" dirty="0" smtClean="0">
                <a:solidFill>
                  <a:schemeClr val="tx1"/>
                </a:solidFill>
                <a:latin typeface="+mn-lt"/>
                <a:ea typeface="+mn-ea"/>
                <a:cs typeface="+mn-cs"/>
              </a:rPr>
              <a:t>بازیابی اطلاعات در فرایند جستجو می تواند با زبانهایی نظیر روسی ، اسپانیایی ، ایتالیایی ، ژاپنی ، مجارستانی ، کره ای ، فنلاندی ، آلمانی ، یونانی، دانمارکی ، انگلیسی ، نروژی ، فرانسوی ، لهستانی ، پرتغالی نیز انجام شود . همچنین خدمات ترجمه خودکار در این جستجو گر توسط نرم افزاری به نام سیستران نیز  می شود</a:t>
            </a:r>
            <a:r>
              <a:rPr lang="en-US" dirty="0" smtClean="0"/>
              <a:t> </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Systran</a:t>
            </a:r>
            <a:endParaRPr lang="fa-IR" dirty="0" smtClean="0">
              <a:solidFill>
                <a:schemeClr val="tx1"/>
              </a:solidFill>
              <a:latin typeface="+mn-lt"/>
              <a:ea typeface="+mn-ea"/>
              <a:cs typeface="+mn-cs"/>
            </a:endParaRPr>
          </a:p>
          <a:p>
            <a:pPr algn="just" rtl="1"/>
            <a:r>
              <a:rPr lang="fa-IR" dirty="0" smtClean="0">
                <a:solidFill>
                  <a:schemeClr val="tx1"/>
                </a:solidFill>
                <a:latin typeface="+mn-lt"/>
                <a:ea typeface="+mn-ea"/>
                <a:cs typeface="+mn-cs"/>
              </a:rPr>
              <a:t>از طریق این موتور جستجو می توان 8 بیلیون واژه مورد جستجو در بیش از 30 میلیون صفحه وب را مورد جستجو قرار داد . </a:t>
            </a:r>
            <a:r>
              <a:rPr lang="fa-IR" dirty="0" smtClean="0">
                <a:solidFill>
                  <a:srgbClr val="FF0000"/>
                </a:solidFill>
                <a:latin typeface="+mn-lt"/>
                <a:ea typeface="+mn-ea"/>
                <a:cs typeface="+mn-cs"/>
              </a:rPr>
              <a:t>همچنین این موتور جستجوگر یکی از بهترین سرویس هایی است که توسط آن می توان فایل های موسیقی را در قالبهای مختلف بازیابی نمود</a:t>
            </a:r>
            <a:endParaRPr lang="en-US" dirty="0" smtClean="0">
              <a:solidFill>
                <a:srgbClr val="FF0000"/>
              </a:solidFill>
              <a:latin typeface="+mn-lt"/>
              <a:ea typeface="+mn-ea"/>
              <a:cs typeface="+mn-cs"/>
            </a:endParaRPr>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6258" name="Picture 2"/>
          <p:cNvPicPr>
            <a:picLocks noGrp="1" noChangeAspect="1" noChangeArrowheads="1"/>
          </p:cNvPicPr>
          <p:nvPr>
            <p:ph idx="1"/>
          </p:nvPr>
        </p:nvPicPr>
        <p:blipFill>
          <a:blip r:embed="rId2" cstate="print"/>
          <a:srcRect t="20245" r="1376" b="6135"/>
          <a:stretch>
            <a:fillRect/>
          </a:stretch>
        </p:blipFill>
        <p:spPr bwMode="auto">
          <a:xfrm>
            <a:off x="0" y="357166"/>
            <a:ext cx="9144000" cy="650083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موتور جستجوی گوگل </a:t>
            </a:r>
            <a:r>
              <a:rPr lang="en-US" dirty="0" smtClean="0">
                <a:solidFill>
                  <a:schemeClr val="tx2"/>
                </a:solidFill>
                <a:latin typeface="+mj-lt"/>
                <a:ea typeface="+mj-ea"/>
                <a:cs typeface="+mj-cs"/>
              </a:rPr>
              <a:t>- Google</a:t>
            </a:r>
            <a:endParaRPr lang="fa-IR" dirty="0"/>
          </a:p>
        </p:txBody>
      </p:sp>
      <p:sp>
        <p:nvSpPr>
          <p:cNvPr id="3" name="Content Placeholder 2"/>
          <p:cNvSpPr>
            <a:spLocks noGrp="1"/>
          </p:cNvSpPr>
          <p:nvPr>
            <p:ph idx="1"/>
          </p:nvPr>
        </p:nvSpPr>
        <p:spPr/>
        <p:txBody>
          <a:bodyPr/>
          <a:lstStyle/>
          <a:p>
            <a:pPr algn="just" rtl="1"/>
            <a:r>
              <a:rPr lang="fa-IR" sz="2800" dirty="0" smtClean="0">
                <a:solidFill>
                  <a:schemeClr val="tx1"/>
                </a:solidFill>
                <a:latin typeface="+mn-lt"/>
                <a:ea typeface="+mn-ea"/>
                <a:cs typeface="+mn-cs"/>
              </a:rPr>
              <a:t>با عمری ده ساله یکی از بهترین موتورهای جستجوی عمومی در اینترنت می باشد که بیشترین سهم جستجو یعنی نزدیک به 60 درصد تقاضا را برای جستجو به تنهایی پاسخ می دهد </a:t>
            </a:r>
          </a:p>
          <a:p>
            <a:pPr algn="just" rtl="1"/>
            <a:r>
              <a:rPr lang="fa-IR" sz="2800" dirty="0" smtClean="0">
                <a:solidFill>
                  <a:schemeClr val="tx1"/>
                </a:solidFill>
                <a:latin typeface="+mn-lt"/>
                <a:ea typeface="+mn-ea"/>
                <a:cs typeface="+mn-cs"/>
              </a:rPr>
              <a:t>گوگل هیچ گونه حساسیتی به تایپ حروف انگلیسی به صورت کوچک و بزرگ ندارد </a:t>
            </a:r>
          </a:p>
          <a:p>
            <a:pPr algn="just" rtl="1"/>
            <a:r>
              <a:rPr lang="fa-IR" sz="2800" dirty="0" smtClean="0">
                <a:solidFill>
                  <a:schemeClr val="tx1"/>
                </a:solidFill>
                <a:latin typeface="+mn-lt"/>
                <a:ea typeface="+mn-ea"/>
                <a:cs typeface="+mn-cs"/>
              </a:rPr>
              <a:t>در کادر جستجوی گوگل بیشتر از 32 کلمه نمی توان وارد نمود </a:t>
            </a:r>
          </a:p>
          <a:p>
            <a:pPr algn="just" rtl="1"/>
            <a:r>
              <a:rPr lang="fa-IR" sz="2800" dirty="0" smtClean="0">
                <a:solidFill>
                  <a:schemeClr val="tx1"/>
                </a:solidFill>
                <a:latin typeface="+mn-lt"/>
                <a:ea typeface="+mn-ea"/>
                <a:cs typeface="+mn-cs"/>
              </a:rPr>
              <a:t>در گوگل به راحتی می توان مطالب را به زبان فارسی جستجو نمود </a:t>
            </a:r>
            <a:endParaRPr lang="fa-IR" sz="2800"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500041"/>
            <a:ext cx="7958138" cy="5595959"/>
          </a:xfrm>
        </p:spPr>
        <p:txBody>
          <a:bodyPr/>
          <a:lstStyle/>
          <a:p>
            <a:pPr algn="just" rtl="1"/>
            <a:r>
              <a:rPr lang="fa-IR" sz="2800" dirty="0" smtClean="0">
                <a:solidFill>
                  <a:schemeClr val="tx1"/>
                </a:solidFill>
                <a:latin typeface="+mn-lt"/>
                <a:ea typeface="+mn-ea"/>
                <a:cs typeface="+mn-cs"/>
              </a:rPr>
              <a:t>مواردی از قبیل جستجوی اسلایدها ، بازیابی اطلاعات پروازها ، حرکت قطارها ، تبدیل مقیاسها از قبیل مایل به کیلومتر ، اوزان مختلف ، واحدهای پولی ، امکان جستجو در نقشه ها ، فیلمها، متون به زبانهای مختلف حجم صفحات بر حسب کیلو بایتو بسیاری از امکانات دیگر توسط نرم افزارهای موجود در گوگل ارائه می شود. </a:t>
            </a:r>
            <a:endParaRPr lang="fa-IR" sz="2800" baseline="30000" dirty="0" smtClean="0"/>
          </a:p>
          <a:p>
            <a:pPr algn="just" rtl="1"/>
            <a:r>
              <a:rPr lang="fa-IR" sz="2800" dirty="0" smtClean="0">
                <a:solidFill>
                  <a:schemeClr val="tx1"/>
                </a:solidFill>
                <a:latin typeface="+mn-lt"/>
                <a:ea typeface="+mn-ea"/>
                <a:cs typeface="+mn-cs"/>
              </a:rPr>
              <a:t>موتور جستجوی گوگل به دلیل سرعت بالای بازیابی منابع با پوشش بیش از یک میلیارد صفحه وبی، واژه ها و حروف عام مانند </a:t>
            </a:r>
            <a:r>
              <a:rPr lang="en-US" sz="2800" dirty="0" smtClean="0">
                <a:solidFill>
                  <a:schemeClr val="tx1"/>
                </a:solidFill>
                <a:latin typeface="+mn-lt"/>
                <a:ea typeface="+mn-ea"/>
                <a:cs typeface="+mn-cs"/>
              </a:rPr>
              <a:t>about</a:t>
            </a:r>
            <a:r>
              <a:rPr lang="fa-IR" sz="2800" dirty="0" smtClean="0">
                <a:solidFill>
                  <a:schemeClr val="tx1"/>
                </a:solidFill>
                <a:latin typeface="+mn-lt"/>
                <a:ea typeface="+mn-ea"/>
                <a:cs typeface="+mn-cs"/>
              </a:rPr>
              <a:t> ، </a:t>
            </a:r>
            <a:r>
              <a:rPr lang="en-US" sz="2800" dirty="0" smtClean="0">
                <a:solidFill>
                  <a:schemeClr val="tx1"/>
                </a:solidFill>
                <a:latin typeface="+mn-lt"/>
                <a:ea typeface="+mn-ea"/>
                <a:cs typeface="+mn-cs"/>
              </a:rPr>
              <a:t>how</a:t>
            </a:r>
            <a:r>
              <a:rPr lang="fa-IR" sz="2800" dirty="0" smtClean="0">
                <a:solidFill>
                  <a:schemeClr val="tx1"/>
                </a:solidFill>
                <a:latin typeface="+mn-lt"/>
                <a:ea typeface="+mn-ea"/>
                <a:cs typeface="+mn-cs"/>
              </a:rPr>
              <a:t> ،</a:t>
            </a:r>
            <a:r>
              <a:rPr lang="en-US" sz="2800" dirty="0" smtClean="0">
                <a:solidFill>
                  <a:schemeClr val="tx1"/>
                </a:solidFill>
                <a:latin typeface="+mn-lt"/>
                <a:ea typeface="+mn-ea"/>
                <a:cs typeface="+mn-cs"/>
              </a:rPr>
              <a:t>where</a:t>
            </a:r>
            <a:r>
              <a:rPr lang="fa-IR" sz="2800" dirty="0" smtClean="0">
                <a:solidFill>
                  <a:schemeClr val="tx1"/>
                </a:solidFill>
                <a:latin typeface="+mn-lt"/>
                <a:ea typeface="+mn-ea"/>
                <a:cs typeface="+mn-cs"/>
              </a:rPr>
              <a:t> ،</a:t>
            </a:r>
            <a:r>
              <a:rPr lang="en-US" sz="2800" dirty="0" smtClean="0">
                <a:solidFill>
                  <a:schemeClr val="tx1"/>
                </a:solidFill>
                <a:latin typeface="+mn-lt"/>
                <a:ea typeface="+mn-ea"/>
                <a:cs typeface="+mn-cs"/>
              </a:rPr>
              <a:t>what </a:t>
            </a:r>
            <a:r>
              <a:rPr lang="fa-IR" sz="2800" dirty="0" smtClean="0">
                <a:solidFill>
                  <a:schemeClr val="tx1"/>
                </a:solidFill>
                <a:latin typeface="+mn-lt"/>
                <a:ea typeface="+mn-ea"/>
                <a:cs typeface="+mn-cs"/>
              </a:rPr>
              <a:t>، اعداد تک رقمی (9-1) ، افعال کمکی مانند </a:t>
            </a:r>
            <a:r>
              <a:rPr lang="en-US" sz="2800" dirty="0" smtClean="0">
                <a:solidFill>
                  <a:schemeClr val="tx1"/>
                </a:solidFill>
                <a:latin typeface="+mn-lt"/>
                <a:ea typeface="+mn-ea"/>
                <a:cs typeface="+mn-cs"/>
              </a:rPr>
              <a:t>was</a:t>
            </a:r>
            <a:r>
              <a:rPr lang="fa-IR" sz="2800" dirty="0" smtClean="0">
                <a:solidFill>
                  <a:schemeClr val="tx1"/>
                </a:solidFill>
                <a:latin typeface="+mn-lt"/>
                <a:ea typeface="+mn-ea"/>
                <a:cs typeface="+mn-cs"/>
              </a:rPr>
              <a:t> ، </a:t>
            </a:r>
            <a:r>
              <a:rPr lang="en-US" sz="2800" dirty="0" smtClean="0">
                <a:solidFill>
                  <a:schemeClr val="tx1"/>
                </a:solidFill>
                <a:latin typeface="+mn-lt"/>
                <a:ea typeface="+mn-ea"/>
                <a:cs typeface="+mn-cs"/>
              </a:rPr>
              <a:t>are</a:t>
            </a:r>
            <a:r>
              <a:rPr lang="fa-IR" sz="2800" dirty="0" smtClean="0">
                <a:solidFill>
                  <a:schemeClr val="tx1"/>
                </a:solidFill>
                <a:latin typeface="+mn-lt"/>
                <a:ea typeface="+mn-ea"/>
                <a:cs typeface="+mn-cs"/>
              </a:rPr>
              <a:t> ، </a:t>
            </a:r>
            <a:r>
              <a:rPr lang="en-US" sz="2800" dirty="0" smtClean="0">
                <a:solidFill>
                  <a:schemeClr val="tx1"/>
                </a:solidFill>
                <a:latin typeface="+mn-lt"/>
                <a:ea typeface="+mn-ea"/>
                <a:cs typeface="+mn-cs"/>
              </a:rPr>
              <a:t>is</a:t>
            </a:r>
            <a:r>
              <a:rPr lang="fa-IR" sz="2800" dirty="0" smtClean="0">
                <a:solidFill>
                  <a:schemeClr val="tx1"/>
                </a:solidFill>
                <a:latin typeface="+mn-lt"/>
                <a:ea typeface="+mn-ea"/>
                <a:cs typeface="+mn-cs"/>
              </a:rPr>
              <a:t> ، حروف 2-</a:t>
            </a:r>
            <a:r>
              <a:rPr lang="en-US" sz="2800" dirty="0" smtClean="0">
                <a:solidFill>
                  <a:schemeClr val="tx1"/>
                </a:solidFill>
                <a:latin typeface="+mn-lt"/>
                <a:ea typeface="+mn-ea"/>
                <a:cs typeface="+mn-cs"/>
              </a:rPr>
              <a:t>A</a:t>
            </a:r>
            <a:r>
              <a:rPr lang="fa-IR" sz="2800" dirty="0" smtClean="0">
                <a:solidFill>
                  <a:schemeClr val="tx1"/>
                </a:solidFill>
                <a:latin typeface="+mn-lt"/>
                <a:ea typeface="+mn-ea"/>
                <a:cs typeface="+mn-cs"/>
              </a:rPr>
              <a:t> به صورت تنها ، حروف اضافه ، ربط و تعریف مانند </a:t>
            </a:r>
            <a:r>
              <a:rPr lang="en-US" sz="2800" dirty="0" smtClean="0">
                <a:solidFill>
                  <a:schemeClr val="tx1"/>
                </a:solidFill>
                <a:latin typeface="+mn-lt"/>
                <a:ea typeface="+mn-ea"/>
                <a:cs typeface="+mn-cs"/>
              </a:rPr>
              <a:t>in</a:t>
            </a:r>
            <a:r>
              <a:rPr lang="fa-IR" sz="2800" dirty="0" smtClean="0">
                <a:solidFill>
                  <a:schemeClr val="tx1"/>
                </a:solidFill>
                <a:latin typeface="+mn-lt"/>
                <a:ea typeface="+mn-ea"/>
                <a:cs typeface="+mn-cs"/>
              </a:rPr>
              <a:t> ، </a:t>
            </a:r>
            <a:r>
              <a:rPr lang="en-US" sz="2800" dirty="0" smtClean="0">
                <a:solidFill>
                  <a:schemeClr val="tx1"/>
                </a:solidFill>
                <a:latin typeface="+mn-lt"/>
                <a:ea typeface="+mn-ea"/>
                <a:cs typeface="+mn-cs"/>
              </a:rPr>
              <a:t>on</a:t>
            </a:r>
            <a:r>
              <a:rPr lang="fa-IR" sz="2800" dirty="0" smtClean="0">
                <a:solidFill>
                  <a:schemeClr val="tx1"/>
                </a:solidFill>
                <a:latin typeface="+mn-lt"/>
                <a:ea typeface="+mn-ea"/>
                <a:cs typeface="+mn-cs"/>
              </a:rPr>
              <a:t> ، </a:t>
            </a:r>
            <a:r>
              <a:rPr lang="en-US" sz="2800" dirty="0" smtClean="0">
                <a:solidFill>
                  <a:schemeClr val="tx1"/>
                </a:solidFill>
                <a:latin typeface="+mn-lt"/>
                <a:ea typeface="+mn-ea"/>
                <a:cs typeface="+mn-cs"/>
              </a:rPr>
              <a:t>an</a:t>
            </a:r>
            <a:r>
              <a:rPr lang="fa-IR" sz="2800" dirty="0" smtClean="0">
                <a:solidFill>
                  <a:schemeClr val="tx1"/>
                </a:solidFill>
                <a:latin typeface="+mn-lt"/>
                <a:ea typeface="+mn-ea"/>
                <a:cs typeface="+mn-cs"/>
              </a:rPr>
              <a:t> ،</a:t>
            </a:r>
            <a:r>
              <a:rPr lang="en-US" sz="2800" dirty="0" smtClean="0">
                <a:solidFill>
                  <a:schemeClr val="tx1"/>
                </a:solidFill>
                <a:latin typeface="+mn-lt"/>
                <a:ea typeface="+mn-ea"/>
                <a:cs typeface="+mn-cs"/>
              </a:rPr>
              <a:t>a</a:t>
            </a:r>
            <a:r>
              <a:rPr lang="fa-IR" sz="2800" dirty="0" smtClean="0">
                <a:solidFill>
                  <a:schemeClr val="tx1"/>
                </a:solidFill>
                <a:latin typeface="+mn-lt"/>
                <a:ea typeface="+mn-ea"/>
                <a:cs typeface="+mn-cs"/>
              </a:rPr>
              <a:t>، </a:t>
            </a:r>
            <a:r>
              <a:rPr lang="en-US" sz="2800" dirty="0" smtClean="0">
                <a:solidFill>
                  <a:schemeClr val="tx1"/>
                </a:solidFill>
                <a:latin typeface="+mn-lt"/>
                <a:ea typeface="+mn-ea"/>
                <a:cs typeface="+mn-cs"/>
              </a:rPr>
              <a:t>at</a:t>
            </a:r>
            <a:r>
              <a:rPr lang="fa-IR" sz="2800" dirty="0" smtClean="0">
                <a:solidFill>
                  <a:schemeClr val="tx1"/>
                </a:solidFill>
                <a:latin typeface="+mn-lt"/>
                <a:ea typeface="+mn-ea"/>
                <a:cs typeface="+mn-cs"/>
              </a:rPr>
              <a:t> و غیره را به صورت خودکار نادیده می گیرد </a:t>
            </a:r>
            <a:endParaRPr lang="fa-IR" sz="2800"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2946" name="Picture 2"/>
          <p:cNvPicPr>
            <a:picLocks noGrp="1" noChangeAspect="1" noChangeArrowheads="1"/>
          </p:cNvPicPr>
          <p:nvPr>
            <p:ph idx="1"/>
          </p:nvPr>
        </p:nvPicPr>
        <p:blipFill>
          <a:blip r:embed="rId2" cstate="print"/>
          <a:srcRect t="19149" r="5518" b="5532"/>
          <a:stretch>
            <a:fillRect/>
          </a:stretch>
        </p:blipFill>
        <p:spPr bwMode="auto">
          <a:xfrm>
            <a:off x="285720" y="500042"/>
            <a:ext cx="8501122" cy="600079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3970" name="Picture 2"/>
          <p:cNvPicPr>
            <a:picLocks noGrp="1" noChangeAspect="1" noChangeArrowheads="1"/>
          </p:cNvPicPr>
          <p:nvPr>
            <p:ph idx="1"/>
          </p:nvPr>
        </p:nvPicPr>
        <p:blipFill>
          <a:blip r:embed="rId2" cstate="print"/>
          <a:srcRect t="19091" r="341" b="4545"/>
          <a:stretch>
            <a:fillRect/>
          </a:stretch>
        </p:blipFill>
        <p:spPr bwMode="auto">
          <a:xfrm>
            <a:off x="0" y="357166"/>
            <a:ext cx="9144000" cy="614366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پایگاه </a:t>
            </a:r>
            <a:r>
              <a:rPr lang="fa-IR" b="1" dirty="0" smtClean="0">
                <a:solidFill>
                  <a:schemeClr val="tx2"/>
                </a:solidFill>
                <a:latin typeface="+mj-lt"/>
                <a:ea typeface="+mj-ea"/>
                <a:cs typeface="+mj-cs"/>
              </a:rPr>
              <a:t>های اطلاعاتی الکترونیکی</a:t>
            </a:r>
            <a:endParaRPr lang="fa-IR" dirty="0"/>
          </a:p>
        </p:txBody>
      </p:sp>
      <p:sp>
        <p:nvSpPr>
          <p:cNvPr id="3" name="Rectangle 2"/>
          <p:cNvSpPr/>
          <p:nvPr/>
        </p:nvSpPr>
        <p:spPr>
          <a:xfrm>
            <a:off x="1000100" y="2571744"/>
            <a:ext cx="7786742" cy="3046988"/>
          </a:xfrm>
          <a:prstGeom prst="rect">
            <a:avLst/>
          </a:prstGeom>
        </p:spPr>
        <p:txBody>
          <a:bodyPr wrap="square">
            <a:spAutoFit/>
          </a:bodyPr>
          <a:lstStyle/>
          <a:p>
            <a:pPr algn="just" rtl="1"/>
            <a:r>
              <a:rPr lang="fa-IR" sz="3200" b="1" dirty="0"/>
              <a:t>پایگاه اطلاعات عبارت است از «نظامی برای ذخیره ، پردازش و دستیابی به مقادیر فراوان اطلاعات که ممکن است توسط چند برنامه کاربردی مورد استفاده قرارگیرند . یک نظام اطلاعات کامل،ازاطلاعات و نرم افزارهایی تشکیل شده است که ذخیره ، پردازش و دسترسی به این اطلاعات را ممکن می سازد» .</a:t>
            </a:r>
          </a:p>
        </p:txBody>
      </p:sp>
      <p:sp>
        <p:nvSpPr>
          <p:cNvPr id="4" name="Slide Number Placeholder 3"/>
          <p:cNvSpPr>
            <a:spLocks noGrp="1"/>
          </p:cNvSpPr>
          <p:nvPr>
            <p:ph type="sldNum" sz="quarter" idx="12"/>
          </p:nvPr>
        </p:nvSpPr>
        <p:spPr/>
        <p:txBody>
          <a:bodyPr/>
          <a:lstStyle/>
          <a:p>
            <a:pPr>
              <a:defRPr/>
            </a:pPr>
            <a:fld id="{31E454D0-C3FD-4A73-B831-0D9DD672531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Academic Search Engines</a:t>
            </a:r>
          </a:p>
        </p:txBody>
      </p:sp>
      <p:sp>
        <p:nvSpPr>
          <p:cNvPr id="34819" name="Content Placeholder 2"/>
          <p:cNvSpPr>
            <a:spLocks noGrp="1"/>
          </p:cNvSpPr>
          <p:nvPr>
            <p:ph idx="1"/>
          </p:nvPr>
        </p:nvSpPr>
        <p:spPr>
          <a:xfrm>
            <a:off x="809625" y="2362200"/>
            <a:ext cx="7958138" cy="3733800"/>
          </a:xfrm>
        </p:spPr>
        <p:txBody>
          <a:bodyPr/>
          <a:lstStyle/>
          <a:p>
            <a:r>
              <a:rPr lang="en-US" dirty="0" smtClean="0"/>
              <a:t>Google Scholar</a:t>
            </a:r>
          </a:p>
          <a:p>
            <a:r>
              <a:rPr lang="en-US" dirty="0" smtClean="0"/>
              <a:t>http://scholar.google.com</a:t>
            </a:r>
          </a:p>
          <a:p>
            <a:endParaRPr lang="en-US" dirty="0" smtClean="0"/>
          </a:p>
          <a:p>
            <a:endParaRPr lang="en-US" dirty="0" smtClean="0"/>
          </a:p>
          <a:p>
            <a:r>
              <a:rPr lang="en-US" dirty="0" err="1" smtClean="0"/>
              <a:t>Scirus</a:t>
            </a:r>
            <a:endParaRPr lang="en-US" dirty="0" smtClean="0"/>
          </a:p>
          <a:p>
            <a:r>
              <a:rPr lang="en-US" dirty="0" smtClean="0"/>
              <a:t>http://www.scirus.com</a:t>
            </a:r>
          </a:p>
        </p:txBody>
      </p:sp>
      <p:sp>
        <p:nvSpPr>
          <p:cNvPr id="34820" name="Slide Number Placeholder 3"/>
          <p:cNvSpPr>
            <a:spLocks noGrp="1"/>
          </p:cNvSpPr>
          <p:nvPr>
            <p:ph type="sldNum" sz="quarter" idx="12"/>
          </p:nvPr>
        </p:nvSpPr>
        <p:spPr>
          <a:noFill/>
        </p:spPr>
        <p:txBody>
          <a:bodyPr/>
          <a:lstStyle/>
          <a:p>
            <a:fld id="{BB3B3AFD-CAEA-4534-B474-C8B901609B07}" type="slidenum">
              <a:rPr lang="en-US" altLang="en-US" smtClean="0"/>
              <a:pPr/>
              <a:t>20</a:t>
            </a:fld>
            <a:endParaRPr lang="en-US" altLang="en-US" smtClean="0"/>
          </a:p>
        </p:txBody>
      </p:sp>
      <p:pic>
        <p:nvPicPr>
          <p:cNvPr id="34821" name="Picture 3"/>
          <p:cNvPicPr>
            <a:picLocks noChangeAspect="1" noChangeArrowheads="1"/>
          </p:cNvPicPr>
          <p:nvPr/>
        </p:nvPicPr>
        <p:blipFill>
          <a:blip r:embed="rId3" cstate="print"/>
          <a:srcRect/>
          <a:stretch>
            <a:fillRect/>
          </a:stretch>
        </p:blipFill>
        <p:spPr bwMode="auto">
          <a:xfrm>
            <a:off x="5753100" y="2362200"/>
            <a:ext cx="2868613" cy="1143000"/>
          </a:xfrm>
          <a:prstGeom prst="rect">
            <a:avLst/>
          </a:prstGeom>
          <a:noFill/>
          <a:ln w="9525">
            <a:noFill/>
            <a:miter lim="800000"/>
            <a:headEnd type="none" w="sm" len="sm"/>
            <a:tailEnd type="none" w="sm" len="sm"/>
          </a:ln>
        </p:spPr>
      </p:pic>
      <p:pic>
        <p:nvPicPr>
          <p:cNvPr id="34822" name="Picture 4"/>
          <p:cNvPicPr>
            <a:picLocks noChangeAspect="1" noChangeArrowheads="1"/>
          </p:cNvPicPr>
          <p:nvPr/>
        </p:nvPicPr>
        <p:blipFill>
          <a:blip r:embed="rId4" cstate="print"/>
          <a:srcRect/>
          <a:stretch>
            <a:fillRect/>
          </a:stretch>
        </p:blipFill>
        <p:spPr bwMode="auto">
          <a:xfrm>
            <a:off x="5635625" y="4800600"/>
            <a:ext cx="2898775" cy="838200"/>
          </a:xfrm>
          <a:prstGeom prst="rect">
            <a:avLst/>
          </a:prstGeom>
          <a:noFill/>
          <a:ln w="9525">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4994" name="Picture 2"/>
          <p:cNvPicPr>
            <a:picLocks noGrp="1" noChangeAspect="1" noChangeArrowheads="1"/>
          </p:cNvPicPr>
          <p:nvPr>
            <p:ph idx="1"/>
          </p:nvPr>
        </p:nvPicPr>
        <p:blipFill>
          <a:blip r:embed="rId2" cstate="print"/>
          <a:srcRect t="18405" r="4482" b="2454"/>
          <a:stretch>
            <a:fillRect/>
          </a:stretch>
        </p:blipFill>
        <p:spPr bwMode="auto">
          <a:xfrm>
            <a:off x="214282" y="214290"/>
            <a:ext cx="8929718" cy="592935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6018" name="Picture 2"/>
          <p:cNvPicPr>
            <a:picLocks noGrp="1" noChangeAspect="1" noChangeArrowheads="1"/>
          </p:cNvPicPr>
          <p:nvPr>
            <p:ph idx="1"/>
          </p:nvPr>
        </p:nvPicPr>
        <p:blipFill>
          <a:blip r:embed="rId2" cstate="print"/>
          <a:srcRect t="18405" r="5517" b="6135"/>
          <a:stretch>
            <a:fillRect/>
          </a:stretch>
        </p:blipFill>
        <p:spPr bwMode="auto">
          <a:xfrm>
            <a:off x="0" y="357166"/>
            <a:ext cx="9144000" cy="650083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7042" name="Picture 2"/>
          <p:cNvPicPr>
            <a:picLocks noGrp="1" noChangeAspect="1" noChangeArrowheads="1"/>
          </p:cNvPicPr>
          <p:nvPr>
            <p:ph idx="1"/>
          </p:nvPr>
        </p:nvPicPr>
        <p:blipFill>
          <a:blip r:embed="rId2" cstate="print"/>
          <a:srcRect t="18405" r="2411" b="6135"/>
          <a:stretch>
            <a:fillRect/>
          </a:stretch>
        </p:blipFill>
        <p:spPr bwMode="auto">
          <a:xfrm>
            <a:off x="0" y="500042"/>
            <a:ext cx="9144000" cy="607223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8066" name="Picture 2"/>
          <p:cNvPicPr>
            <a:picLocks noGrp="1" noChangeAspect="1" noChangeArrowheads="1"/>
          </p:cNvPicPr>
          <p:nvPr>
            <p:ph idx="1"/>
          </p:nvPr>
        </p:nvPicPr>
        <p:blipFill>
          <a:blip r:embed="rId2" cstate="print"/>
          <a:srcRect t="18405" r="3447" b="4294"/>
          <a:stretch>
            <a:fillRect/>
          </a:stretch>
        </p:blipFill>
        <p:spPr bwMode="auto">
          <a:xfrm>
            <a:off x="0" y="357166"/>
            <a:ext cx="9144000" cy="621510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9090" name="Picture 2"/>
          <p:cNvPicPr>
            <a:picLocks noGrp="1" noChangeAspect="1" noChangeArrowheads="1"/>
          </p:cNvPicPr>
          <p:nvPr>
            <p:ph idx="1"/>
          </p:nvPr>
        </p:nvPicPr>
        <p:blipFill>
          <a:blip r:embed="rId2" cstate="print"/>
          <a:srcRect t="20391" r="30475" b="6135"/>
          <a:stretch>
            <a:fillRect/>
          </a:stretch>
        </p:blipFill>
        <p:spPr bwMode="auto">
          <a:xfrm>
            <a:off x="0" y="428604"/>
            <a:ext cx="9144000" cy="607223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0114" name="Picture 2"/>
          <p:cNvPicPr>
            <a:picLocks noGrp="1" noChangeAspect="1" noChangeArrowheads="1"/>
          </p:cNvPicPr>
          <p:nvPr>
            <p:ph idx="1"/>
          </p:nvPr>
        </p:nvPicPr>
        <p:blipFill>
          <a:blip r:embed="rId2" cstate="print"/>
          <a:srcRect t="18405" r="3446" b="6135"/>
          <a:stretch>
            <a:fillRect/>
          </a:stretch>
        </p:blipFill>
        <p:spPr bwMode="auto">
          <a:xfrm>
            <a:off x="214282" y="285728"/>
            <a:ext cx="8715436" cy="607223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 موتور جستجوگر یاهو</a:t>
            </a:r>
            <a:r>
              <a:rPr lang="fa-IR" dirty="0" smtClean="0">
                <a:solidFill>
                  <a:schemeClr val="tx2"/>
                </a:solidFill>
                <a:latin typeface="+mj-lt"/>
                <a:ea typeface="+mj-ea"/>
                <a:cs typeface="+mj-cs"/>
              </a:rPr>
              <a:t>: </a:t>
            </a:r>
            <a:r>
              <a:rPr lang="en-US" dirty="0" smtClean="0">
                <a:solidFill>
                  <a:schemeClr val="tx2"/>
                </a:solidFill>
                <a:latin typeface="+mj-lt"/>
                <a:ea typeface="+mj-ea"/>
                <a:cs typeface="+mj-cs"/>
              </a:rPr>
              <a:t>yahoo</a:t>
            </a:r>
            <a:endParaRPr lang="fa-IR" dirty="0"/>
          </a:p>
        </p:txBody>
      </p:sp>
      <p:sp>
        <p:nvSpPr>
          <p:cNvPr id="3" name="Content Placeholder 2"/>
          <p:cNvSpPr>
            <a:spLocks noGrp="1"/>
          </p:cNvSpPr>
          <p:nvPr>
            <p:ph idx="1"/>
          </p:nvPr>
        </p:nvSpPr>
        <p:spPr/>
        <p:txBody>
          <a:bodyPr/>
          <a:lstStyle/>
          <a:p>
            <a:pPr algn="just" rtl="1"/>
            <a:r>
              <a:rPr lang="fa-IR" dirty="0" smtClean="0">
                <a:solidFill>
                  <a:schemeClr val="tx1"/>
                </a:solidFill>
                <a:latin typeface="+mn-lt"/>
                <a:ea typeface="+mn-ea"/>
                <a:cs typeface="+mn-cs"/>
              </a:rPr>
              <a:t>در سال 1994 توسط دو دانشجوی دکترا در دانشگاه استنفورد راه اندازی شد . این موتور جستجو از نوع موتورهای جستجوی راهنما ی موضوعی یا (تکمیل دستی) می باشد که شامل اطلاعات سازماندهی شده ی ده ها هزار رایانه متصل به وب است. یاهو بر اساس یک راهنمای درختی موضوعی ساخته شده است که به آلتا ویستا نیز متصل می شود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714357"/>
            <a:ext cx="7958138" cy="5381644"/>
          </a:xfrm>
        </p:spPr>
        <p:txBody>
          <a:bodyPr/>
          <a:lstStyle/>
          <a:p>
            <a:pPr algn="just" rtl="1"/>
            <a:r>
              <a:rPr lang="fa-IR" dirty="0" smtClean="0">
                <a:solidFill>
                  <a:schemeClr val="tx1"/>
                </a:solidFill>
                <a:latin typeface="+mn-lt"/>
                <a:ea typeface="+mn-ea"/>
                <a:cs typeface="+mn-cs"/>
              </a:rPr>
              <a:t>سیستم بازیابی منابع اطلاعات توسط یاهو دارای رده های اصلی و فرعی موضوعی است </a:t>
            </a:r>
          </a:p>
          <a:p>
            <a:pPr algn="just" rtl="1"/>
            <a:r>
              <a:rPr lang="fa-IR" dirty="0" smtClean="0">
                <a:solidFill>
                  <a:schemeClr val="tx1"/>
                </a:solidFill>
                <a:latin typeface="+mn-lt"/>
                <a:ea typeface="+mn-ea"/>
                <a:cs typeface="+mn-cs"/>
              </a:rPr>
              <a:t>امکان جستجوی کلیدواژه ای از موضوعات را نیز در اختیار می گذارد </a:t>
            </a:r>
          </a:p>
          <a:p>
            <a:pPr algn="just" rtl="1"/>
            <a:r>
              <a:rPr lang="fa-IR" dirty="0" smtClean="0">
                <a:solidFill>
                  <a:schemeClr val="tx1"/>
                </a:solidFill>
                <a:latin typeface="+mn-lt"/>
                <a:ea typeface="+mn-ea"/>
                <a:cs typeface="+mn-cs"/>
              </a:rPr>
              <a:t>دارای دو شیوه جستجوی ساده و پیشرفته است </a:t>
            </a:r>
          </a:p>
          <a:p>
            <a:pPr algn="just" rtl="1"/>
            <a:r>
              <a:rPr lang="fa-IR" dirty="0" smtClean="0">
                <a:solidFill>
                  <a:schemeClr val="tx1"/>
                </a:solidFill>
                <a:latin typeface="+mn-lt"/>
                <a:ea typeface="+mn-ea"/>
                <a:cs typeface="+mn-cs"/>
              </a:rPr>
              <a:t>یاهو دارای یک سرویس جستجوی مخصوص تصاویر می باشد که امکان بازیابی تصاویر را بهتر از سایر موتورهای جستجو در اختیار جستجوگران قرار می </a:t>
            </a:r>
            <a:r>
              <a:rPr lang="fa-IR" dirty="0" smtClean="0">
                <a:solidFill>
                  <a:schemeClr val="tx1"/>
                </a:solidFill>
                <a:latin typeface="+mn-lt"/>
                <a:ea typeface="+mn-ea"/>
                <a:cs typeface="+mn-cs"/>
              </a:rPr>
              <a:t>د. یاهو </a:t>
            </a:r>
            <a:r>
              <a:rPr lang="fa-IR" dirty="0" smtClean="0">
                <a:solidFill>
                  <a:schemeClr val="tx1"/>
                </a:solidFill>
                <a:latin typeface="+mn-lt"/>
                <a:ea typeface="+mn-ea"/>
                <a:cs typeface="+mn-cs"/>
              </a:rPr>
              <a:t>بخشی از نتایج جستجوی تصاویر خود را از پایگاه اشتراک عکس خود یعنی </a:t>
            </a:r>
            <a:r>
              <a:rPr lang="en-US" dirty="0" smtClean="0">
                <a:solidFill>
                  <a:schemeClr val="tx1"/>
                </a:solidFill>
                <a:latin typeface="+mn-lt"/>
                <a:ea typeface="+mn-ea"/>
                <a:cs typeface="+mn-cs"/>
              </a:rPr>
              <a:t>Flicker . com</a:t>
            </a:r>
            <a:r>
              <a:rPr lang="fa-IR" dirty="0" smtClean="0">
                <a:solidFill>
                  <a:schemeClr val="tx1"/>
                </a:solidFill>
                <a:latin typeface="+mn-lt"/>
                <a:ea typeface="+mn-ea"/>
                <a:cs typeface="+mn-cs"/>
              </a:rPr>
              <a:t> ارائه می دهد د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7284" name="Picture 4"/>
          <p:cNvPicPr>
            <a:picLocks noGrp="1" noChangeAspect="1" noChangeArrowheads="1"/>
          </p:cNvPicPr>
          <p:nvPr>
            <p:ph idx="1"/>
          </p:nvPr>
        </p:nvPicPr>
        <p:blipFill>
          <a:blip r:embed="rId2" cstate="print"/>
          <a:srcRect l="8554" t="20245" r="9658" b="7975"/>
          <a:stretch>
            <a:fillRect/>
          </a:stretch>
        </p:blipFill>
        <p:spPr bwMode="auto">
          <a:xfrm>
            <a:off x="214282" y="214290"/>
            <a:ext cx="8715436" cy="628654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chemeClr val="tx2"/>
                </a:solidFill>
                <a:latin typeface="+mj-lt"/>
                <a:ea typeface="+mj-ea"/>
                <a:cs typeface="+mj-cs"/>
              </a:rPr>
              <a:t>انواع پایگاه های اطلاعاتی الکترونیکی</a:t>
            </a:r>
            <a:endParaRPr lang="fa-IR" dirty="0"/>
          </a:p>
        </p:txBody>
      </p:sp>
      <p:sp>
        <p:nvSpPr>
          <p:cNvPr id="3" name="Rectangle 2"/>
          <p:cNvSpPr/>
          <p:nvPr/>
        </p:nvSpPr>
        <p:spPr>
          <a:xfrm>
            <a:off x="785786" y="2500306"/>
            <a:ext cx="7572428" cy="2308324"/>
          </a:xfrm>
          <a:prstGeom prst="rect">
            <a:avLst/>
          </a:prstGeom>
        </p:spPr>
        <p:txBody>
          <a:bodyPr wrap="square">
            <a:spAutoFit/>
          </a:bodyPr>
          <a:lstStyle/>
          <a:p>
            <a:pPr algn="r" rtl="1">
              <a:buFont typeface="Arial" pitchFamily="34" charset="0"/>
              <a:buChar char="•"/>
            </a:pPr>
            <a:r>
              <a:rPr lang="ar-SA" sz="4800" b="1" dirty="0"/>
              <a:t>پایگاه های اطلاعاتی مرجع</a:t>
            </a:r>
            <a:r>
              <a:rPr lang="ar-SA" sz="4800" dirty="0" smtClean="0"/>
              <a:t>:</a:t>
            </a:r>
            <a:endParaRPr lang="fa-IR" sz="4800" dirty="0" smtClean="0"/>
          </a:p>
          <a:p>
            <a:pPr algn="r" rtl="1"/>
            <a:r>
              <a:rPr lang="ar-SA" sz="4800" dirty="0" smtClean="0"/>
              <a:t> </a:t>
            </a:r>
            <a:endParaRPr lang="en-US" sz="4800" dirty="0"/>
          </a:p>
          <a:p>
            <a:pPr algn="r" rtl="1">
              <a:buFont typeface="Arial" pitchFamily="34" charset="0"/>
              <a:buChar char="•"/>
            </a:pPr>
            <a:r>
              <a:rPr lang="fa-IR" sz="4800" b="1" dirty="0"/>
              <a:t>پایگاه های اطلاعاتی منبع</a:t>
            </a:r>
            <a:r>
              <a:rPr lang="fa-IR" sz="4800" dirty="0" smtClean="0"/>
              <a:t>:</a:t>
            </a:r>
            <a:endParaRPr lang="en-US" sz="4800" dirty="0"/>
          </a:p>
        </p:txBody>
      </p:sp>
      <p:sp>
        <p:nvSpPr>
          <p:cNvPr id="4" name="Slide Number Placeholder 3"/>
          <p:cNvSpPr>
            <a:spLocks noGrp="1"/>
          </p:cNvSpPr>
          <p:nvPr>
            <p:ph type="sldNum" sz="quarter" idx="12"/>
          </p:nvPr>
        </p:nvSpPr>
        <p:spPr/>
        <p:txBody>
          <a:bodyPr/>
          <a:lstStyle/>
          <a:p>
            <a:pPr>
              <a:defRPr/>
            </a:pPr>
            <a:fld id="{31E454D0-C3FD-4A73-B831-0D9DD6725319}"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موتور جستجوگراکسایت </a:t>
            </a:r>
            <a:r>
              <a:rPr lang="en-US" dirty="0" smtClean="0">
                <a:solidFill>
                  <a:schemeClr val="tx2"/>
                </a:solidFill>
                <a:latin typeface="+mj-lt"/>
                <a:ea typeface="+mj-ea"/>
                <a:cs typeface="+mj-cs"/>
              </a:rPr>
              <a:t>- Excite</a:t>
            </a:r>
            <a:endParaRPr lang="fa-IR" dirty="0"/>
          </a:p>
        </p:txBody>
      </p:sp>
      <p:sp>
        <p:nvSpPr>
          <p:cNvPr id="3" name="Content Placeholder 2"/>
          <p:cNvSpPr>
            <a:spLocks noGrp="1"/>
          </p:cNvSpPr>
          <p:nvPr>
            <p:ph idx="1"/>
          </p:nvPr>
        </p:nvSpPr>
        <p:spPr/>
        <p:txBody>
          <a:bodyPr/>
          <a:lstStyle/>
          <a:p>
            <a:pPr algn="just" rtl="1"/>
            <a:r>
              <a:rPr lang="fa-IR" dirty="0" smtClean="0">
                <a:solidFill>
                  <a:schemeClr val="tx1"/>
                </a:solidFill>
                <a:latin typeface="+mn-lt"/>
                <a:ea typeface="+mn-ea"/>
                <a:cs typeface="+mn-cs"/>
              </a:rPr>
              <a:t>اولین بار به طور رسمی در سال 1995 توسط شش فارغ التحصیل دانشگاه استنفورد در کالیفرنیا راه اندازی شد. در سال 1996 تقریباً 400 شرکت بر روی اکسایت تبلیغ می کردند </a:t>
            </a:r>
          </a:p>
          <a:p>
            <a:pPr algn="just" rtl="1"/>
            <a:r>
              <a:rPr lang="fa-IR" dirty="0" smtClean="0">
                <a:solidFill>
                  <a:schemeClr val="tx1"/>
                </a:solidFill>
                <a:latin typeface="+mn-lt"/>
                <a:ea typeface="+mn-ea"/>
                <a:cs typeface="+mn-cs"/>
              </a:rPr>
              <a:t>همانند یاهو از راهنماهای موضوعی با کاوش در اخبارهای متن کامل و غیره </a:t>
            </a:r>
            <a:r>
              <a:rPr lang="en-US" dirty="0" smtClean="0">
                <a:solidFill>
                  <a:schemeClr val="tx1"/>
                </a:solidFill>
                <a:latin typeface="+mn-lt"/>
                <a:ea typeface="+mn-ea"/>
                <a:cs typeface="+mn-cs"/>
              </a:rPr>
              <a:t>- Subject directory          </a:t>
            </a:r>
          </a:p>
          <a:p>
            <a:pPr algn="just"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642919"/>
            <a:ext cx="7958138" cy="5453082"/>
          </a:xfrm>
        </p:spPr>
        <p:txBody>
          <a:bodyPr/>
          <a:lstStyle/>
          <a:p>
            <a:pPr algn="just" rtl="1"/>
            <a:r>
              <a:rPr lang="fa-IR" dirty="0" smtClean="0">
                <a:solidFill>
                  <a:schemeClr val="tx1"/>
                </a:solidFill>
                <a:latin typeface="+mn-lt"/>
                <a:ea typeface="+mn-ea"/>
                <a:cs typeface="+mn-cs"/>
              </a:rPr>
              <a:t>این موتور جستجو از </a:t>
            </a:r>
            <a:r>
              <a:rPr lang="fa-IR" dirty="0" smtClean="0">
                <a:solidFill>
                  <a:srgbClr val="C00000"/>
                </a:solidFill>
                <a:latin typeface="+mn-lt"/>
                <a:ea typeface="+mn-ea"/>
                <a:cs typeface="+mn-cs"/>
              </a:rPr>
              <a:t>فن آوری جستجوی « مبتنی بر مفهوم » و به شمار آوردن هم معنی ها و موضوعات مرتبط بهره می گیرد که ممکن است جستجوگر در فرمولبندی جستجوی خود به آنها فکر نکرده باشد . </a:t>
            </a:r>
            <a:r>
              <a:rPr lang="fa-IR" dirty="0" smtClean="0">
                <a:solidFill>
                  <a:schemeClr val="tx1"/>
                </a:solidFill>
                <a:latin typeface="+mn-lt"/>
                <a:ea typeface="+mn-ea"/>
                <a:cs typeface="+mn-cs"/>
              </a:rPr>
              <a:t>بنابراین اکسایت برای یافتن مفاهیم مربوط به جستجو تمام وب راجستجو می کند و نه فقط کلیدواژه های وارد شده را </a:t>
            </a:r>
          </a:p>
          <a:p>
            <a:pPr algn="just" rtl="1"/>
            <a:r>
              <a:rPr lang="fa-IR" dirty="0" smtClean="0">
                <a:solidFill>
                  <a:schemeClr val="tx1"/>
                </a:solidFill>
                <a:latin typeface="+mn-lt"/>
                <a:ea typeface="+mn-ea"/>
                <a:cs typeface="+mn-cs"/>
              </a:rPr>
              <a:t>این موتور جستجوی متن کامل بیش از 5/11 میلیون از صفحات وب را پوشش داده و بطور هفتگی روز آمد می شود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8306" name="Picture 2"/>
          <p:cNvPicPr>
            <a:picLocks noGrp="1" noChangeAspect="1" noChangeArrowheads="1"/>
          </p:cNvPicPr>
          <p:nvPr>
            <p:ph idx="1"/>
          </p:nvPr>
        </p:nvPicPr>
        <p:blipFill>
          <a:blip r:embed="rId2" cstate="print"/>
          <a:srcRect t="18405" r="2412" b="4294"/>
          <a:stretch>
            <a:fillRect/>
          </a:stretch>
        </p:blipFill>
        <p:spPr bwMode="auto">
          <a:xfrm>
            <a:off x="428596" y="285728"/>
            <a:ext cx="8286808" cy="614366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موتور جستجوگرلایکوز </a:t>
            </a:r>
            <a:r>
              <a:rPr lang="en-US" dirty="0" smtClean="0">
                <a:solidFill>
                  <a:schemeClr val="tx2"/>
                </a:solidFill>
                <a:latin typeface="+mj-lt"/>
                <a:ea typeface="+mj-ea"/>
                <a:cs typeface="+mj-cs"/>
              </a:rPr>
              <a:t>- Lycos</a:t>
            </a:r>
            <a:endParaRPr lang="fa-IR" dirty="0"/>
          </a:p>
        </p:txBody>
      </p:sp>
      <p:sp>
        <p:nvSpPr>
          <p:cNvPr id="3" name="Content Placeholder 2"/>
          <p:cNvSpPr>
            <a:spLocks noGrp="1"/>
          </p:cNvSpPr>
          <p:nvPr>
            <p:ph idx="1"/>
          </p:nvPr>
        </p:nvSpPr>
        <p:spPr/>
        <p:txBody>
          <a:bodyPr/>
          <a:lstStyle/>
          <a:p>
            <a:pPr algn="just" rtl="1"/>
            <a:r>
              <a:rPr lang="fa-IR" sz="2800" dirty="0" smtClean="0">
                <a:solidFill>
                  <a:schemeClr val="tx1"/>
                </a:solidFill>
                <a:latin typeface="+mn-lt"/>
                <a:ea typeface="+mn-ea"/>
                <a:cs typeface="+mn-cs"/>
              </a:rPr>
              <a:t>جزء موتورهای کاوش اولیه در وب می باشد که در سال 1994 در دانشگاه کارنگی در سنپترزبورگ به وجود آمد.این موتور جستجوگر نیز از نوع راهنمای موضوعی می باشد و علاوه بر فراهم کردن امکان جستجو ، اطلاعات در مورد شهرها ، کالاهای موجود ، افراد ، صداها و تصاویر و شرکتها را فراهم می کند . لایکوز عنوانها ، سرعنوانها و سرعنوانهای فرعی ، 20 سطر اول و 100 مورد از کلمه های وزن دار ( واژه ها در وب سایتها ) را نمایه سازی می کند و نتایج جستجو را با توجه به میزان ربط آنها درسه سطح معمولی ، فشرده و همراه با جزئیات به جستجوگران ارائه می کند</a:t>
            </a:r>
            <a:r>
              <a:rPr lang="en-US" sz="2800" dirty="0" smtClean="0"/>
              <a:t> </a:t>
            </a:r>
            <a:r>
              <a:rPr lang="en-US" sz="2800" dirty="0" smtClean="0">
                <a:solidFill>
                  <a:schemeClr val="tx1"/>
                </a:solidFill>
                <a:latin typeface="+mn-lt"/>
                <a:ea typeface="+mn-ea"/>
                <a:cs typeface="+mn-cs"/>
              </a:rPr>
              <a:t>-</a:t>
            </a:r>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9330" name="Picture 2"/>
          <p:cNvPicPr>
            <a:picLocks noGrp="1" noChangeAspect="1" noChangeArrowheads="1"/>
          </p:cNvPicPr>
          <p:nvPr>
            <p:ph idx="1"/>
          </p:nvPr>
        </p:nvPicPr>
        <p:blipFill>
          <a:blip r:embed="rId2" cstate="print"/>
          <a:srcRect t="18405" r="2411" b="4294"/>
          <a:stretch>
            <a:fillRect/>
          </a:stretch>
        </p:blipFill>
        <p:spPr bwMode="auto">
          <a:xfrm>
            <a:off x="285720" y="214290"/>
            <a:ext cx="8643998" cy="621510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موتورجستجوگرهات بوت:</a:t>
            </a:r>
            <a:r>
              <a:rPr lang="fa-IR" dirty="0" smtClean="0">
                <a:solidFill>
                  <a:schemeClr val="tx2"/>
                </a:solidFill>
                <a:latin typeface="+mj-lt"/>
                <a:ea typeface="+mj-ea"/>
                <a:cs typeface="+mj-cs"/>
              </a:rPr>
              <a:t> </a:t>
            </a:r>
            <a:r>
              <a:rPr lang="en-US" dirty="0" smtClean="0">
                <a:solidFill>
                  <a:schemeClr val="tx2"/>
                </a:solidFill>
                <a:latin typeface="+mj-lt"/>
                <a:ea typeface="+mj-ea"/>
                <a:cs typeface="+mj-cs"/>
              </a:rPr>
              <a:t>- </a:t>
            </a:r>
            <a:r>
              <a:rPr lang="en-US" dirty="0" err="1" smtClean="0">
                <a:solidFill>
                  <a:schemeClr val="tx2"/>
                </a:solidFill>
                <a:latin typeface="+mj-lt"/>
                <a:ea typeface="+mj-ea"/>
                <a:cs typeface="+mj-cs"/>
              </a:rPr>
              <a:t>Hotbot</a:t>
            </a:r>
            <a:endParaRPr lang="en-US" dirty="0"/>
          </a:p>
        </p:txBody>
      </p:sp>
      <p:sp>
        <p:nvSpPr>
          <p:cNvPr id="3" name="Content Placeholder 2"/>
          <p:cNvSpPr>
            <a:spLocks noGrp="1"/>
          </p:cNvSpPr>
          <p:nvPr>
            <p:ph idx="1"/>
          </p:nvPr>
        </p:nvSpPr>
        <p:spPr>
          <a:xfrm>
            <a:off x="809624" y="2214563"/>
            <a:ext cx="8191531" cy="3881437"/>
          </a:xfrm>
        </p:spPr>
        <p:txBody>
          <a:bodyPr/>
          <a:lstStyle/>
          <a:p>
            <a:pPr algn="just" rtl="1"/>
            <a:r>
              <a:rPr lang="fa-IR" sz="2800" dirty="0" smtClean="0">
                <a:solidFill>
                  <a:schemeClr val="tx1"/>
                </a:solidFill>
                <a:latin typeface="+mn-lt"/>
                <a:ea typeface="+mn-ea"/>
                <a:cs typeface="+mn-cs"/>
              </a:rPr>
              <a:t>یکی از جستجوگرهای  عمومی است که دارای جستجوی ساده و پیشرفته می باشد. در جستجو بیش از 56 میلیون مدرک را مورد کاوش قرار می دهد.</a:t>
            </a:r>
          </a:p>
          <a:p>
            <a:pPr algn="just" rtl="1"/>
            <a:r>
              <a:rPr lang="fa-IR" sz="2800" dirty="0" smtClean="0">
                <a:solidFill>
                  <a:schemeClr val="tx1"/>
                </a:solidFill>
                <a:latin typeface="+mn-lt"/>
                <a:ea typeface="+mn-ea"/>
                <a:cs typeface="+mn-cs"/>
              </a:rPr>
              <a:t>محدودیتهایی جهت اخص شدن موضوع ، همچون انتخاب تاریخ ، محدوده جغرافیایی و زبان را در جستجوی خود لحاظ می نماید</a:t>
            </a:r>
          </a:p>
          <a:p>
            <a:pPr algn="just" rtl="1"/>
            <a:r>
              <a:rPr lang="fa-IR" sz="2800" dirty="0" smtClean="0">
                <a:solidFill>
                  <a:schemeClr val="tx1"/>
                </a:solidFill>
                <a:latin typeface="+mn-lt"/>
                <a:ea typeface="+mn-ea"/>
                <a:cs typeface="+mn-cs"/>
              </a:rPr>
              <a:t>نتایج را براساس معیارهای چندگانه ای رتبه بندی می کند از جمله میزان تکرار واژه در متن ، محل واژه در متن (کلمات عنوان نسبت به کلمات متن وزن بیشتری می گیرند) ، طول مدرک (کلمات مورد کاوش که در متون کوتاه ظاهر شده اند نسبت به کلماتی که در متون طولانی تر آمده اند ، وزن بیشتری می گیرند) .</a:t>
            </a:r>
            <a:endParaRPr lang="fa-IR" sz="2800"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1378" name="Picture 2"/>
          <p:cNvPicPr>
            <a:picLocks noGrp="1" noChangeAspect="1" noChangeArrowheads="1"/>
          </p:cNvPicPr>
          <p:nvPr>
            <p:ph idx="1"/>
          </p:nvPr>
        </p:nvPicPr>
        <p:blipFill>
          <a:blip r:embed="rId2" cstate="print"/>
          <a:srcRect t="20245" r="5518" b="6135"/>
          <a:stretch>
            <a:fillRect/>
          </a:stretch>
        </p:blipFill>
        <p:spPr bwMode="auto">
          <a:xfrm>
            <a:off x="0" y="0"/>
            <a:ext cx="9144000"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609600"/>
            <a:ext cx="7929618" cy="1143000"/>
          </a:xfrm>
        </p:spPr>
        <p:txBody>
          <a:bodyPr/>
          <a:lstStyle/>
          <a:p>
            <a:r>
              <a:rPr lang="fa-IR" sz="4000" b="1" dirty="0" smtClean="0">
                <a:solidFill>
                  <a:schemeClr val="tx2"/>
                </a:solidFill>
                <a:latin typeface="+mj-lt"/>
                <a:ea typeface="+mj-ea"/>
                <a:cs typeface="+mj-cs"/>
              </a:rPr>
              <a:t>موتورجستجوگرنورتن لایت </a:t>
            </a:r>
            <a:r>
              <a:rPr lang="en-US" sz="4000" dirty="0" smtClean="0">
                <a:solidFill>
                  <a:schemeClr val="tx2"/>
                </a:solidFill>
                <a:latin typeface="+mj-lt"/>
                <a:ea typeface="+mj-ea"/>
                <a:cs typeface="+mj-cs"/>
              </a:rPr>
              <a:t>- northern light</a:t>
            </a:r>
            <a:br>
              <a:rPr lang="en-US" sz="4000" dirty="0" smtClean="0">
                <a:solidFill>
                  <a:schemeClr val="tx2"/>
                </a:solidFill>
                <a:latin typeface="+mj-lt"/>
                <a:ea typeface="+mj-ea"/>
                <a:cs typeface="+mj-cs"/>
              </a:rPr>
            </a:br>
            <a:endParaRPr lang="fa-IR" sz="4000" dirty="0"/>
          </a:p>
        </p:txBody>
      </p:sp>
      <p:sp>
        <p:nvSpPr>
          <p:cNvPr id="3" name="Content Placeholder 2"/>
          <p:cNvSpPr>
            <a:spLocks noGrp="1"/>
          </p:cNvSpPr>
          <p:nvPr>
            <p:ph idx="1"/>
          </p:nvPr>
        </p:nvSpPr>
        <p:spPr/>
        <p:txBody>
          <a:bodyPr/>
          <a:lstStyle/>
          <a:p>
            <a:pPr algn="just" rtl="1"/>
            <a:r>
              <a:rPr lang="fa-IR" sz="2800" dirty="0" smtClean="0">
                <a:solidFill>
                  <a:schemeClr val="tx1"/>
                </a:solidFill>
                <a:latin typeface="+mn-lt"/>
                <a:ea typeface="+mn-ea"/>
                <a:cs typeface="+mn-cs"/>
              </a:rPr>
              <a:t>این موتور جستجو دارای تواناییهای زیادی در جستجو و یافتن نتایج می باشد . صفحه</a:t>
            </a:r>
            <a:r>
              <a:rPr lang="en-US" sz="2800" dirty="0" smtClean="0">
                <a:solidFill>
                  <a:schemeClr val="tx1"/>
                </a:solidFill>
                <a:latin typeface="+mn-lt"/>
                <a:ea typeface="+mn-ea"/>
                <a:cs typeface="+mn-cs"/>
              </a:rPr>
              <a:t>Power search</a:t>
            </a:r>
            <a:r>
              <a:rPr lang="fa-IR" sz="2800" dirty="0" smtClean="0">
                <a:solidFill>
                  <a:schemeClr val="tx1"/>
                </a:solidFill>
                <a:latin typeface="+mn-lt"/>
                <a:ea typeface="+mn-ea"/>
                <a:cs typeface="+mn-cs"/>
              </a:rPr>
              <a:t> خصوصیات ویژه ای نظیر جستجو در یک محدوده خاص و توانایی محدود کردن جستجو به زمان، زبان یا دامنه خاصی را بوجود می آورد.قسمت اشتراکی این ابزار متن کامل تعداد بسیاری ، مقالات ، کتابها ، مجلات و اخبار را در اختیار جستجوگر قرار می دهد . بنابراین علاوه بر جستجو در شبکه با این ابزار می توان متن هزاران منبع منتشر شده را بدست </a:t>
            </a:r>
            <a:r>
              <a:rPr lang="fa-IR" sz="2800" dirty="0" smtClean="0">
                <a:solidFill>
                  <a:srgbClr val="C00000"/>
                </a:solidFill>
                <a:latin typeface="+mn-lt"/>
                <a:ea typeface="+mn-ea"/>
                <a:cs typeface="+mn-cs"/>
              </a:rPr>
              <a:t>آورد.این موتورجستجو یکی از بهترین سایتهای جستجوی اطلاعات پزشکی و جمع آوری منابع در این زمینه دارا است </a:t>
            </a:r>
            <a:endParaRPr lang="fa-IR" sz="2800" dirty="0">
              <a:solidFill>
                <a:srgbClr val="C00000"/>
              </a:solidFill>
            </a:endParaRPr>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00354" name="Picture 2"/>
          <p:cNvPicPr>
            <a:picLocks noGrp="1" noChangeAspect="1" noChangeArrowheads="1"/>
          </p:cNvPicPr>
          <p:nvPr>
            <p:ph idx="1"/>
          </p:nvPr>
        </p:nvPicPr>
        <p:blipFill>
          <a:blip r:embed="rId2" cstate="print"/>
          <a:srcRect t="18405" r="5518" b="6135"/>
          <a:stretch>
            <a:fillRect/>
          </a:stretch>
        </p:blipFill>
        <p:spPr bwMode="auto">
          <a:xfrm>
            <a:off x="0" y="285728"/>
            <a:ext cx="9144000" cy="621510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smtClean="0">
                <a:solidFill>
                  <a:schemeClr val="tx2"/>
                </a:solidFill>
                <a:latin typeface="+mj-lt"/>
                <a:ea typeface="+mj-ea"/>
                <a:cs typeface="+mj-cs"/>
              </a:rPr>
              <a:t>موتور جستجوگر ام . اس . ان </a:t>
            </a:r>
            <a:r>
              <a:rPr lang="en-US" sz="4000" dirty="0" smtClean="0">
                <a:solidFill>
                  <a:schemeClr val="tx2"/>
                </a:solidFill>
                <a:latin typeface="+mj-lt"/>
                <a:ea typeface="+mj-ea"/>
                <a:cs typeface="+mj-cs"/>
              </a:rPr>
              <a:t>- MSN</a:t>
            </a:r>
            <a:endParaRPr lang="fa-IR" sz="4000" dirty="0"/>
          </a:p>
        </p:txBody>
      </p:sp>
      <p:sp>
        <p:nvSpPr>
          <p:cNvPr id="3" name="Content Placeholder 2"/>
          <p:cNvSpPr>
            <a:spLocks noGrp="1"/>
          </p:cNvSpPr>
          <p:nvPr>
            <p:ph idx="1"/>
          </p:nvPr>
        </p:nvSpPr>
        <p:spPr/>
        <p:txBody>
          <a:bodyPr/>
          <a:lstStyle/>
          <a:p>
            <a:pPr algn="r" rtl="1"/>
            <a:r>
              <a:rPr lang="fa-IR" dirty="0" smtClean="0">
                <a:solidFill>
                  <a:schemeClr val="tx1"/>
                </a:solidFill>
                <a:latin typeface="+mn-lt"/>
                <a:ea typeface="+mn-ea"/>
                <a:cs typeface="+mn-cs"/>
              </a:rPr>
              <a:t>این موتور جستجو شبیه هات بوت است ولی دارای گستردگی جستجوی کمتری است. جستجوهای پیشرفته در این موتور جستجوگر به کلمات خاصی نیاز ندارند وبا استفاده از منوهای تاریخ و دامنه و زبان قابل دسترسی است .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smtClean="0"/>
              <a:t>پایگاه های اطلاعاتی مرجع</a:t>
            </a:r>
            <a:endParaRPr lang="en-US" dirty="0"/>
          </a:p>
        </p:txBody>
      </p:sp>
      <p:sp>
        <p:nvSpPr>
          <p:cNvPr id="3" name="Rectangle 2"/>
          <p:cNvSpPr/>
          <p:nvPr/>
        </p:nvSpPr>
        <p:spPr>
          <a:xfrm>
            <a:off x="785786" y="2459504"/>
            <a:ext cx="7715304" cy="3416320"/>
          </a:xfrm>
          <a:prstGeom prst="rect">
            <a:avLst/>
          </a:prstGeom>
        </p:spPr>
        <p:txBody>
          <a:bodyPr wrap="square">
            <a:spAutoFit/>
          </a:bodyPr>
          <a:lstStyle/>
          <a:p>
            <a:pPr algn="r" rtl="1"/>
            <a:r>
              <a:rPr lang="ar-SA" sz="3600" dirty="0"/>
              <a:t>شامل پایگاه های اطلاعاتی کتاب شناختی و ارجاعی هستند </a:t>
            </a:r>
            <a:r>
              <a:rPr lang="ar-SA" sz="3600" dirty="0" smtClean="0"/>
              <a:t>.پایگاه </a:t>
            </a:r>
            <a:r>
              <a:rPr lang="ar-SA" sz="3600" dirty="0"/>
              <a:t>های اطلاعاتی کتاب شناختی ، به ارائه اطلاعات کتاب شناختی مدارک می پردازند . اطلاعات کتاب شناختی شامل عنوان  مقاله ، مدرک ، نام نویسنده یا نویسندگان ، منبعی که مقاله در آن ارائه شده و ... می باشد . </a:t>
            </a:r>
            <a:endParaRPr lang="fa-IR" sz="3600" dirty="0"/>
          </a:p>
        </p:txBody>
      </p:sp>
      <p:sp>
        <p:nvSpPr>
          <p:cNvPr id="6" name="Slide Number Placeholder 5"/>
          <p:cNvSpPr>
            <a:spLocks noGrp="1"/>
          </p:cNvSpPr>
          <p:nvPr>
            <p:ph type="sldNum" sz="quarter" idx="12"/>
          </p:nvPr>
        </p:nvSpPr>
        <p:spPr/>
        <p:txBody>
          <a:bodyPr/>
          <a:lstStyle/>
          <a:p>
            <a:pPr>
              <a:defRPr/>
            </a:pPr>
            <a:fld id="{D4DFDEDD-3E8D-4BAD-8DAB-A3D08B0CBAFC}"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02" name="Picture 2"/>
          <p:cNvPicPr>
            <a:picLocks noGrp="1" noChangeAspect="1" noChangeArrowheads="1"/>
          </p:cNvPicPr>
          <p:nvPr>
            <p:ph idx="1"/>
          </p:nvPr>
        </p:nvPicPr>
        <p:blipFill>
          <a:blip r:embed="rId2" cstate="print"/>
          <a:srcRect t="22086" r="4482" b="4294"/>
          <a:stretch>
            <a:fillRect/>
          </a:stretch>
        </p:blipFill>
        <p:spPr bwMode="auto">
          <a:xfrm>
            <a:off x="428596" y="214290"/>
            <a:ext cx="8305570" cy="607223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شیوه های دسترسی به منابع اطلاعاتی الکترونیکی</a:t>
            </a:r>
            <a:endParaRPr lang="fa-IR" dirty="0"/>
          </a:p>
        </p:txBody>
      </p:sp>
      <p:sp>
        <p:nvSpPr>
          <p:cNvPr id="3" name="Content Placeholder 2"/>
          <p:cNvSpPr>
            <a:spLocks noGrp="1"/>
          </p:cNvSpPr>
          <p:nvPr>
            <p:ph idx="1"/>
          </p:nvPr>
        </p:nvSpPr>
        <p:spPr/>
        <p:txBody>
          <a:bodyPr/>
          <a:lstStyle/>
          <a:p>
            <a:pPr algn="r" rtl="1"/>
            <a:r>
              <a:rPr lang="fa-IR" dirty="0" smtClean="0">
                <a:solidFill>
                  <a:schemeClr val="tx1"/>
                </a:solidFill>
                <a:latin typeface="+mn-lt"/>
                <a:ea typeface="+mn-ea"/>
                <a:cs typeface="+mn-cs"/>
              </a:rPr>
              <a:t>پایگاه های اطلاعاتی لوح های فشرده نوری  ، که برای تهیه نسخه های روزآمد آنها ، معمولاً باید اشتراک سالانه پرداخت شود. </a:t>
            </a:r>
            <a:endParaRPr lang="en-US" dirty="0" smtClean="0">
              <a:solidFill>
                <a:schemeClr val="tx1"/>
              </a:solidFill>
              <a:latin typeface="+mn-lt"/>
              <a:ea typeface="+mn-ea"/>
              <a:cs typeface="+mn-cs"/>
            </a:endParaRPr>
          </a:p>
          <a:p>
            <a:pPr algn="r" rtl="1"/>
            <a:r>
              <a:rPr lang="fa-IR" dirty="0" smtClean="0">
                <a:solidFill>
                  <a:schemeClr val="tx1"/>
                </a:solidFill>
                <a:latin typeface="+mn-lt"/>
                <a:ea typeface="+mn-ea"/>
                <a:cs typeface="+mn-cs"/>
              </a:rPr>
              <a:t>فهرست عمومی پیوسته کتابخانه ها یا مراکز  اطلاع رسانی که اکثراً رایگان هستند . </a:t>
            </a:r>
            <a:endParaRPr lang="en-US" dirty="0" smtClean="0">
              <a:solidFill>
                <a:schemeClr val="tx1"/>
              </a:solidFill>
              <a:latin typeface="+mn-lt"/>
              <a:ea typeface="+mn-ea"/>
              <a:cs typeface="+mn-cs"/>
            </a:endParaRPr>
          </a:p>
          <a:p>
            <a:pPr algn="r" rtl="1"/>
            <a:r>
              <a:rPr lang="fa-IR" dirty="0" smtClean="0">
                <a:solidFill>
                  <a:schemeClr val="tx1"/>
                </a:solidFill>
                <a:latin typeface="+mn-lt"/>
                <a:ea typeface="+mn-ea"/>
                <a:cs typeface="+mn-cs"/>
              </a:rPr>
              <a:t>خدمات جستجوی  پیوسته که معمولاً با پرداخت هزینه می توان از آنها استفاده کرد . </a:t>
            </a:r>
            <a:endParaRPr lang="en-US" dirty="0" smtClean="0">
              <a:solidFill>
                <a:schemeClr val="tx1"/>
              </a:solidFill>
              <a:latin typeface="+mn-lt"/>
              <a:ea typeface="+mn-ea"/>
              <a:cs typeface="+mn-cs"/>
            </a:endParaRPr>
          </a:p>
          <a:p>
            <a:pPr algn="r" rtl="1"/>
            <a:r>
              <a:rPr lang="fa-IR" dirty="0" smtClean="0">
                <a:solidFill>
                  <a:schemeClr val="tx1"/>
                </a:solidFill>
                <a:latin typeface="+mn-lt"/>
                <a:ea typeface="+mn-ea"/>
                <a:cs typeface="+mn-cs"/>
              </a:rPr>
              <a:t>اینترنت ، با وب سایت های رایگان و غیر رایگان</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3812" name="Rectangle 4"/>
          <p:cNvSpPr>
            <a:spLocks noGrp="1" noChangeArrowheads="1"/>
          </p:cNvSpPr>
          <p:nvPr>
            <p:ph type="ctrTitle"/>
          </p:nvPr>
        </p:nvSpPr>
        <p:spPr>
          <a:xfrm>
            <a:off x="1219200" y="914400"/>
            <a:ext cx="7239000" cy="1143000"/>
          </a:xfrm>
          <a:effectLst>
            <a:outerShdw dist="35921" dir="2700000" algn="ctr" rotWithShape="0">
              <a:srgbClr val="000000"/>
            </a:outerShdw>
          </a:effectLst>
        </p:spPr>
        <p:txBody>
          <a:bodyPr lIns="90488" tIns="44450" rIns="90488" bIns="44450"/>
          <a:lstStyle/>
          <a:p>
            <a:pPr eaLnBrk="1" hangingPunct="1">
              <a:defRPr/>
            </a:pPr>
            <a:r>
              <a:rPr lang="en-US" sz="4800" spc="-150" dirty="0" smtClean="0">
                <a:latin typeface="Arial" pitchFamily="34" charset="0"/>
                <a:cs typeface="Arial" pitchFamily="34" charset="0"/>
              </a:rPr>
              <a:t>Internet Search Strategies</a:t>
            </a:r>
          </a:p>
        </p:txBody>
      </p:sp>
      <p:sp>
        <p:nvSpPr>
          <p:cNvPr id="4100" name="Rectangle 9"/>
          <p:cNvSpPr>
            <a:spLocks noGrp="1" noChangeArrowheads="1"/>
          </p:cNvSpPr>
          <p:nvPr>
            <p:ph type="sldNum" sz="quarter" idx="12"/>
          </p:nvPr>
        </p:nvSpPr>
        <p:spPr>
          <a:noFill/>
        </p:spPr>
        <p:txBody>
          <a:bodyPr/>
          <a:lstStyle/>
          <a:p>
            <a:fld id="{46FE37AC-2267-4123-936F-3894E0157AA6}" type="slidenum">
              <a:rPr lang="en-US" altLang="en-US" smtClean="0"/>
              <a:pPr/>
              <a:t>42</a:t>
            </a:fld>
            <a:endParaRPr lang="en-US" altLang="en-US" smtClean="0"/>
          </a:p>
        </p:txBody>
      </p:sp>
      <p:sp>
        <p:nvSpPr>
          <p:cNvPr id="410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a-IR"/>
          </a:p>
        </p:txBody>
      </p:sp>
      <p:sp>
        <p:nvSpPr>
          <p:cNvPr id="410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a-IR"/>
          </a:p>
        </p:txBody>
      </p:sp>
      <p:graphicFrame>
        <p:nvGraphicFramePr>
          <p:cNvPr id="4098" name="Object 5">
            <a:hlinkClick r:id="" action="ppaction://ole?verb=0"/>
          </p:cNvPr>
          <p:cNvGraphicFramePr>
            <a:graphicFrameLocks/>
          </p:cNvGraphicFramePr>
          <p:nvPr/>
        </p:nvGraphicFramePr>
        <p:xfrm>
          <a:off x="2133600" y="3124200"/>
          <a:ext cx="5380038" cy="2371725"/>
        </p:xfrm>
        <a:graphic>
          <a:graphicData uri="http://schemas.openxmlformats.org/presentationml/2006/ole">
            <p:oleObj spid="_x0000_s4098" name="Clip" r:id="rId4" imgW="5380038" imgH="2371725" progId="">
              <p:embed/>
            </p:oleObj>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03812"/>
                                        </p:tgtEl>
                                        <p:attrNameLst>
                                          <p:attrName>style.visibility</p:attrName>
                                        </p:attrNameLst>
                                      </p:cBhvr>
                                      <p:to>
                                        <p:strVal val="visible"/>
                                      </p:to>
                                    </p:set>
                                    <p:animEffect transition="in" filter="randombar(horizontal)">
                                      <p:cBhvr>
                                        <p:cTn id="7" dur="500"/>
                                        <p:tgtEl>
                                          <p:spTgt spid="50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فرایند جستجو در بانکهای اطلاعاتی الکترونیکی</a:t>
            </a:r>
            <a:endParaRPr lang="fa-IR" dirty="0"/>
          </a:p>
        </p:txBody>
      </p:sp>
      <p:sp>
        <p:nvSpPr>
          <p:cNvPr id="3" name="Content Placeholder 2"/>
          <p:cNvSpPr>
            <a:spLocks noGrp="1"/>
          </p:cNvSpPr>
          <p:nvPr>
            <p:ph idx="1"/>
          </p:nvPr>
        </p:nvSpPr>
        <p:spPr/>
        <p:txBody>
          <a:bodyPr/>
          <a:lstStyle/>
          <a:p>
            <a:pPr algn="r" rtl="1"/>
            <a:r>
              <a:rPr lang="fa-IR" dirty="0" smtClean="0">
                <a:solidFill>
                  <a:schemeClr val="tx1"/>
                </a:solidFill>
                <a:latin typeface="+mn-lt"/>
                <a:ea typeface="+mn-ea"/>
                <a:cs typeface="+mn-cs"/>
              </a:rPr>
              <a:t>فرایند جستجو از طریق وارد نمودن آدرس </a:t>
            </a:r>
            <a:r>
              <a:rPr lang="en-US" dirty="0" smtClean="0">
                <a:solidFill>
                  <a:schemeClr val="tx1"/>
                </a:solidFill>
                <a:latin typeface="+mn-lt"/>
                <a:ea typeface="+mn-ea"/>
                <a:cs typeface="+mn-cs"/>
              </a:rPr>
              <a:t>URL</a:t>
            </a:r>
            <a:r>
              <a:rPr lang="fa-IR" dirty="0" smtClean="0">
                <a:solidFill>
                  <a:schemeClr val="tx1"/>
                </a:solidFill>
                <a:latin typeface="+mn-lt"/>
                <a:ea typeface="+mn-ea"/>
                <a:cs typeface="+mn-cs"/>
              </a:rPr>
              <a:t> ،جستجوی ساده ،جستجوی پیشرفته و نظام مند از طریق استراتژی جستجو به کمک ابزارهای خاص صورت می گیرد.</a:t>
            </a:r>
            <a:endParaRPr lang="en-US" dirty="0" smtClean="0">
              <a:solidFill>
                <a:schemeClr val="tx1"/>
              </a:solidFill>
              <a:latin typeface="+mn-lt"/>
              <a:ea typeface="+mn-ea"/>
              <a:cs typeface="+mn-cs"/>
            </a:endParaRPr>
          </a:p>
          <a:p>
            <a:pPr algn="r" rtl="1"/>
            <a:r>
              <a:rPr lang="en-US" dirty="0" smtClean="0">
                <a:solidFill>
                  <a:schemeClr val="tx1"/>
                </a:solidFill>
                <a:latin typeface="+mn-lt"/>
                <a:ea typeface="+mn-ea"/>
                <a:cs typeface="+mn-cs"/>
              </a:rPr>
              <a:t>http://www.google.com              www.google.com        </a:t>
            </a:r>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فرایند جستجو در بانکهای اطلاعاتی الکترونیکی</a:t>
            </a:r>
            <a:endParaRPr lang="fa-IR" dirty="0"/>
          </a:p>
        </p:txBody>
      </p:sp>
      <p:sp>
        <p:nvSpPr>
          <p:cNvPr id="3" name="Content Placeholder 2"/>
          <p:cNvSpPr>
            <a:spLocks noGrp="1"/>
          </p:cNvSpPr>
          <p:nvPr>
            <p:ph idx="1"/>
          </p:nvPr>
        </p:nvSpPr>
        <p:spPr/>
        <p:txBody>
          <a:bodyPr/>
          <a:lstStyle/>
          <a:p>
            <a:pPr algn="r" rtl="1"/>
            <a:r>
              <a:rPr lang="fa-IR" dirty="0" smtClean="0"/>
              <a:t>بخش دوم از آدرس نام میزبان و دامنه شبکه ای موجود در اینترنت است . </a:t>
            </a:r>
            <a:r>
              <a:rPr lang="en-US" dirty="0" smtClean="0"/>
              <a:t>w</a:t>
            </a:r>
            <a:r>
              <a:rPr lang="fa-IR" dirty="0" smtClean="0"/>
              <a:t> ها بیانگر این است که پایگاه مورد نظر بر روی وب جهان گستر قرار دارد.</a:t>
            </a:r>
          </a:p>
          <a:p>
            <a:pPr algn="r" rtl="1"/>
            <a:r>
              <a:rPr lang="fa-IR" dirty="0" smtClean="0"/>
              <a:t>نقطه ها بخشهای مختلف نشانی وب را از هم جدا        می کنند</a:t>
            </a:r>
          </a:p>
          <a:p>
            <a:pPr algn="r" rtl="1"/>
            <a:r>
              <a:rPr lang="en-US" dirty="0" err="1" smtClean="0"/>
              <a:t>WebPage</a:t>
            </a:r>
            <a:r>
              <a:rPr lang="en-US" dirty="0" smtClean="0"/>
              <a:t> </a:t>
            </a:r>
            <a:r>
              <a:rPr lang="fa-IR" dirty="0" smtClean="0"/>
              <a:t>پس از بخش دوم اسم حوزه یا نام بخشی که پایگاه مربوط به این نشانی را اداره می کند می آید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فرایند جستجو در بانکهای اطلاعاتی الکترونیکی</a:t>
            </a:r>
            <a:endParaRPr lang="fa-IR" dirty="0"/>
          </a:p>
        </p:txBody>
      </p:sp>
      <p:sp>
        <p:nvSpPr>
          <p:cNvPr id="3" name="Content Placeholder 2"/>
          <p:cNvSpPr>
            <a:spLocks noGrp="1"/>
          </p:cNvSpPr>
          <p:nvPr>
            <p:ph idx="1"/>
          </p:nvPr>
        </p:nvSpPr>
        <p:spPr/>
        <p:txBody>
          <a:bodyPr/>
          <a:lstStyle/>
          <a:p>
            <a:pPr algn="r" rtl="1"/>
            <a:r>
              <a:rPr lang="en-US" dirty="0" smtClean="0"/>
              <a:t>Com</a:t>
            </a:r>
            <a:r>
              <a:rPr lang="fa-IR" dirty="0" smtClean="0"/>
              <a:t>نوع محلی که پایگاه را اداره می کند . علائم اختصاری </a:t>
            </a:r>
            <a:r>
              <a:rPr lang="en-US" dirty="0" smtClean="0"/>
              <a:t>com</a:t>
            </a:r>
            <a:r>
              <a:rPr lang="fa-IR" dirty="0" smtClean="0"/>
              <a:t> نشانه پایگاه های تجاری (</a:t>
            </a:r>
            <a:r>
              <a:rPr lang="en-US" dirty="0" smtClean="0"/>
              <a:t>Commercial</a:t>
            </a:r>
            <a:r>
              <a:rPr lang="fa-IR" dirty="0" smtClean="0"/>
              <a:t>).</a:t>
            </a:r>
            <a:r>
              <a:rPr lang="en-US" dirty="0" err="1" smtClean="0"/>
              <a:t>gov</a:t>
            </a:r>
            <a:r>
              <a:rPr lang="en-US" dirty="0" smtClean="0"/>
              <a:t> </a:t>
            </a:r>
            <a:r>
              <a:rPr lang="fa-IR" dirty="0" smtClean="0"/>
              <a:t>(</a:t>
            </a:r>
            <a:r>
              <a:rPr lang="en-US" dirty="0" smtClean="0"/>
              <a:t>governmental</a:t>
            </a:r>
            <a:r>
              <a:rPr lang="fa-IR" dirty="0" smtClean="0"/>
              <a:t> ) برای دولتی و </a:t>
            </a:r>
            <a:r>
              <a:rPr lang="en-US" dirty="0" err="1" smtClean="0"/>
              <a:t>edu</a:t>
            </a:r>
            <a:r>
              <a:rPr lang="fa-IR" dirty="0" smtClean="0"/>
              <a:t> (</a:t>
            </a:r>
            <a:r>
              <a:rPr lang="en-US" dirty="0" smtClean="0"/>
              <a:t>educational</a:t>
            </a:r>
            <a:r>
              <a:rPr lang="fa-IR" dirty="0" smtClean="0"/>
              <a:t> ) برای آموزش است</a:t>
            </a:r>
          </a:p>
          <a:p>
            <a:pPr algn="r" rtl="1"/>
            <a:r>
              <a:rPr lang="fa-IR" dirty="0" smtClean="0"/>
              <a:t>بسط </a:t>
            </a:r>
            <a:r>
              <a:rPr lang="en-US" dirty="0" smtClean="0"/>
              <a:t>html</a:t>
            </a:r>
            <a:r>
              <a:rPr lang="fa-IR" dirty="0" smtClean="0"/>
              <a:t> نشان دهنده این است که فایل با استفاده از فرمت </a:t>
            </a:r>
            <a:r>
              <a:rPr lang="en-US" dirty="0" smtClean="0"/>
              <a:t>Hyper </a:t>
            </a:r>
            <a:r>
              <a:rPr lang="en-US" dirty="0" err="1" smtClean="0"/>
              <a:t>Ttext</a:t>
            </a:r>
            <a:r>
              <a:rPr lang="en-US" dirty="0" smtClean="0"/>
              <a:t> Markup Language</a:t>
            </a:r>
            <a:r>
              <a:rPr lang="fa-IR" dirty="0" smtClean="0"/>
              <a:t> ساخته شده است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ابزارهای جستجودر بانکهای اطلاعاتی الکترونیکی</a:t>
            </a:r>
            <a:endParaRPr lang="fa-IR" dirty="0"/>
          </a:p>
        </p:txBody>
      </p:sp>
      <p:sp>
        <p:nvSpPr>
          <p:cNvPr id="3" name="Content Placeholder 2"/>
          <p:cNvSpPr>
            <a:spLocks noGrp="1"/>
          </p:cNvSpPr>
          <p:nvPr>
            <p:ph idx="1"/>
          </p:nvPr>
        </p:nvSpPr>
        <p:spPr/>
        <p:txBody>
          <a:bodyPr/>
          <a:lstStyle/>
          <a:p>
            <a:pPr algn="just" rtl="1"/>
            <a:r>
              <a:rPr lang="fa-IR" dirty="0" smtClean="0"/>
              <a:t>مهمترین و زیر بنایی ترین ابزار جستجو در کلیه نظام های بازیابی اطلاعات بر پایه یک نظریه واحد یعنی </a:t>
            </a:r>
            <a:r>
              <a:rPr lang="fa-IR" dirty="0" smtClean="0">
                <a:solidFill>
                  <a:srgbClr val="C00000"/>
                </a:solidFill>
              </a:rPr>
              <a:t>منطبق بولی </a:t>
            </a:r>
            <a:r>
              <a:rPr lang="fa-IR" dirty="0" smtClean="0"/>
              <a:t>قرار دارد . عملگرهای بولی عبارتند از </a:t>
            </a:r>
            <a:r>
              <a:rPr lang="en-US" dirty="0" smtClean="0">
                <a:solidFill>
                  <a:srgbClr val="C00000"/>
                </a:solidFill>
              </a:rPr>
              <a:t>NOT</a:t>
            </a:r>
            <a:r>
              <a:rPr lang="fa-IR" dirty="0" smtClean="0">
                <a:solidFill>
                  <a:srgbClr val="C00000"/>
                </a:solidFill>
              </a:rPr>
              <a:t> ،</a:t>
            </a:r>
            <a:r>
              <a:rPr lang="en-US" dirty="0" smtClean="0">
                <a:solidFill>
                  <a:srgbClr val="C00000"/>
                </a:solidFill>
              </a:rPr>
              <a:t>OR</a:t>
            </a:r>
            <a:r>
              <a:rPr lang="fa-IR" dirty="0" smtClean="0">
                <a:solidFill>
                  <a:srgbClr val="C00000"/>
                </a:solidFill>
              </a:rPr>
              <a:t> ،</a:t>
            </a:r>
            <a:r>
              <a:rPr lang="en-US" dirty="0" smtClean="0">
                <a:solidFill>
                  <a:srgbClr val="C00000"/>
                </a:solidFill>
              </a:rPr>
              <a:t>AND </a:t>
            </a:r>
            <a:r>
              <a:rPr lang="fa-IR" dirty="0" smtClean="0">
                <a:solidFill>
                  <a:srgbClr val="C00000"/>
                </a:solidFill>
              </a:rPr>
              <a:t>.</a:t>
            </a:r>
            <a:r>
              <a:rPr lang="fa-IR" dirty="0" smtClean="0"/>
              <a:t>از دیگر عملگرها می توان به عملگرهای همجواری ،عملگرهای جستجوی کلمات هم ریشه،عملگرهای رابطه ای وسایر عملگرها در موتورهای جستجو خصوصاً، جستجوگر گوگل اشاره نمود. </a:t>
            </a:r>
            <a:endParaRPr lang="en-US" dirty="0" smtClean="0"/>
          </a:p>
          <a:p>
            <a:pPr algn="r" rtl="1">
              <a:buNone/>
            </a:pP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857356" y="4357694"/>
            <a:ext cx="1571636" cy="1643074"/>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solidFill>
                  <a:schemeClr val="tx1"/>
                </a:solid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pPr rtl="1"/>
            <a:r>
              <a:rPr lang="fa-IR" dirty="0" smtClean="0"/>
              <a:t/>
            </a:r>
            <a:br>
              <a:rPr lang="fa-IR" dirty="0" smtClean="0"/>
            </a:br>
            <a:r>
              <a:rPr lang="en-US" dirty="0" smtClean="0"/>
              <a:t> NOT</a:t>
            </a:r>
            <a:r>
              <a:rPr lang="fa-IR" dirty="0" smtClean="0"/>
              <a:t> ،</a:t>
            </a:r>
            <a:r>
              <a:rPr lang="en-US" dirty="0" smtClean="0"/>
              <a:t>OR</a:t>
            </a:r>
            <a:r>
              <a:rPr lang="fa-IR" dirty="0" smtClean="0"/>
              <a:t> ،</a:t>
            </a:r>
            <a:r>
              <a:rPr lang="en-US" dirty="0" smtClean="0"/>
              <a:t>AND </a:t>
            </a:r>
            <a:r>
              <a:rPr lang="fa-IR" dirty="0" smtClean="0"/>
              <a:t/>
            </a:r>
            <a:br>
              <a:rPr lang="fa-IR" dirty="0" smtClean="0"/>
            </a:br>
            <a:r>
              <a:rPr lang="fa-IR" dirty="0" smtClean="0"/>
              <a:t>عملکرد سه عملگرمنطقی </a:t>
            </a:r>
            <a:endParaRPr lang="fa-IR" dirty="0"/>
          </a:p>
        </p:txBody>
      </p:sp>
      <p:sp>
        <p:nvSpPr>
          <p:cNvPr id="3" name="Content Placeholder 2"/>
          <p:cNvSpPr>
            <a:spLocks noGrp="1"/>
          </p:cNvSpPr>
          <p:nvPr>
            <p:ph idx="1"/>
          </p:nvPr>
        </p:nvSpPr>
        <p:spPr/>
        <p:txBody>
          <a:bodyPr/>
          <a:lstStyle/>
          <a:p>
            <a:pPr algn="r" rtl="1"/>
            <a:r>
              <a:rPr lang="ar-SA" b="1" dirty="0" smtClean="0"/>
              <a:t>عملگر منطقی </a:t>
            </a:r>
            <a:r>
              <a:rPr lang="en-US" b="1" dirty="0" smtClean="0"/>
              <a:t>AND</a:t>
            </a:r>
            <a:r>
              <a:rPr lang="ar-SA" b="1" dirty="0" smtClean="0"/>
              <a:t> (و): </a:t>
            </a:r>
            <a:r>
              <a:rPr lang="fa-IR" dirty="0" smtClean="0"/>
              <a:t>کاربرد</a:t>
            </a:r>
            <a:r>
              <a:rPr lang="en-US" dirty="0" smtClean="0"/>
              <a:t>AND </a:t>
            </a:r>
            <a:r>
              <a:rPr lang="fa-IR" dirty="0" smtClean="0"/>
              <a:t> در ترکیب مفاهیم ، به معنای حضور دو یا چند کلید واژه در یک یا چند منبع ، جستجو را محدود و اخص می کند</a:t>
            </a:r>
          </a:p>
          <a:p>
            <a:pPr algn="r" rtl="1"/>
            <a:endParaRPr lang="fa-IR" dirty="0"/>
          </a:p>
        </p:txBody>
      </p:sp>
      <p:sp>
        <p:nvSpPr>
          <p:cNvPr id="5" name="Oval 4"/>
          <p:cNvSpPr/>
          <p:nvPr/>
        </p:nvSpPr>
        <p:spPr bwMode="auto">
          <a:xfrm>
            <a:off x="3000364" y="4357694"/>
            <a:ext cx="1571636" cy="1643074"/>
          </a:xfrm>
          <a:prstGeom prst="ellipse">
            <a:avLst/>
          </a:prstGeom>
          <a:solidFill>
            <a:schemeClr val="accent1">
              <a:lumMod val="5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D4DFDEDD-3E8D-4BAD-8DAB-A3D08B0CBAFC}"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b="1" dirty="0" smtClean="0"/>
              <a:t>عملگر </a:t>
            </a:r>
            <a:r>
              <a:rPr lang="en-US" b="1" dirty="0" smtClean="0"/>
              <a:t>OR</a:t>
            </a:r>
            <a:r>
              <a:rPr lang="fa-IR" b="1" dirty="0" smtClean="0"/>
              <a:t>: </a:t>
            </a:r>
            <a:r>
              <a:rPr lang="fa-IR" dirty="0" smtClean="0"/>
              <a:t>این عملگر نقش جمع منطقی را ایفا می کند و موجب گسترش جستجو می شود و اجتماع مفاهیم را می رساند</a:t>
            </a:r>
          </a:p>
          <a:p>
            <a:pPr algn="r" rtl="1"/>
            <a:endParaRPr lang="fa-IR" dirty="0"/>
          </a:p>
        </p:txBody>
      </p:sp>
      <p:sp>
        <p:nvSpPr>
          <p:cNvPr id="4" name="Oval 3"/>
          <p:cNvSpPr/>
          <p:nvPr/>
        </p:nvSpPr>
        <p:spPr bwMode="auto">
          <a:xfrm>
            <a:off x="2857488" y="4143380"/>
            <a:ext cx="2071702" cy="2071702"/>
          </a:xfrm>
          <a:prstGeom prst="ellipse">
            <a:avLst/>
          </a:prstGeom>
          <a:solidFill>
            <a:schemeClr val="accent1">
              <a:lumMod val="5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5000628" y="4143380"/>
            <a:ext cx="2071702" cy="2071702"/>
          </a:xfrm>
          <a:prstGeom prst="ellipse">
            <a:avLst/>
          </a:prstGeom>
          <a:solidFill>
            <a:schemeClr val="accent1">
              <a:lumMod val="5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imes New Roman" pitchFamily="18" charset="0"/>
            </a:endParaRPr>
          </a:p>
        </p:txBody>
      </p:sp>
      <p:sp>
        <p:nvSpPr>
          <p:cNvPr id="6" name="Slide Number Placeholder 5"/>
          <p:cNvSpPr>
            <a:spLocks noGrp="1"/>
          </p:cNvSpPr>
          <p:nvPr>
            <p:ph type="sldNum" sz="quarter" idx="12"/>
          </p:nvPr>
        </p:nvSpPr>
        <p:spPr/>
        <p:txBody>
          <a:bodyPr/>
          <a:lstStyle/>
          <a:p>
            <a:pPr>
              <a:defRPr/>
            </a:pPr>
            <a:fld id="{D4DFDEDD-3E8D-4BAD-8DAB-A3D08B0CBAF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b="1" dirty="0" smtClean="0"/>
              <a:t>عملگر </a:t>
            </a:r>
            <a:r>
              <a:rPr lang="en-US" b="1" dirty="0" smtClean="0"/>
              <a:t>NOT</a:t>
            </a:r>
            <a:r>
              <a:rPr lang="fa-IR" b="1" dirty="0" smtClean="0"/>
              <a:t> :</a:t>
            </a:r>
            <a:r>
              <a:rPr lang="fa-IR" dirty="0" smtClean="0"/>
              <a:t> در مورد عملگر منفی « نه » (</a:t>
            </a:r>
            <a:r>
              <a:rPr lang="en-US" dirty="0" smtClean="0"/>
              <a:t>NOT</a:t>
            </a:r>
            <a:r>
              <a:rPr lang="fa-IR" dirty="0" smtClean="0"/>
              <a:t> ) باید احتیاط کرد . هر چند که این عملگر به منزله ابزاری برای تأکید بیشتر روی یک جنبه خاص به کار می رود ، با این حال ممکن است مدارک مورد نظر را نیز نادیده بگیرد</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b="1" dirty="0" smtClean="0"/>
              <a:t>پایگاه های اطلاعاتی منبع</a:t>
            </a:r>
            <a:endParaRPr lang="fa-IR" dirty="0"/>
          </a:p>
        </p:txBody>
      </p:sp>
      <p:sp>
        <p:nvSpPr>
          <p:cNvPr id="4" name="Subtitle 3"/>
          <p:cNvSpPr>
            <a:spLocks noGrp="1"/>
          </p:cNvSpPr>
          <p:nvPr>
            <p:ph idx="1"/>
          </p:nvPr>
        </p:nvSpPr>
        <p:spPr/>
        <p:txBody>
          <a:bodyPr/>
          <a:lstStyle/>
          <a:p>
            <a:pPr algn="just" rtl="1"/>
            <a:r>
              <a:rPr lang="fa-IR" b="1" dirty="0" smtClean="0"/>
              <a:t>پایگاه هایی هستند حاوی اطلاعات کامل از منبع معرفی شده که استفاده کننده نهایی با مراجعه به این نوع پایگاهها ، به طور مستقیم به اطلاعات مورد نیاز  خود دست می یابد .</a:t>
            </a:r>
            <a:endParaRPr lang="fa-IR" b="1" dirty="0"/>
          </a:p>
        </p:txBody>
      </p:sp>
      <p:sp>
        <p:nvSpPr>
          <p:cNvPr id="5" name="Slide Number Placeholder 4"/>
          <p:cNvSpPr>
            <a:spLocks noGrp="1"/>
          </p:cNvSpPr>
          <p:nvPr>
            <p:ph type="sldNum" sz="quarter" idx="12"/>
          </p:nvPr>
        </p:nvSpPr>
        <p:spPr/>
        <p:txBody>
          <a:bodyPr/>
          <a:lstStyle/>
          <a:p>
            <a:pPr>
              <a:defRPr/>
            </a:pPr>
            <a:fld id="{D4DFDEDD-3E8D-4BAD-8DAB-A3D08B0CBAFC}"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عملگر های همجواری </a:t>
            </a:r>
            <a:r>
              <a:rPr lang="en-US" dirty="0" smtClean="0"/>
              <a:t>- Adjacent</a:t>
            </a:r>
            <a:br>
              <a:rPr lang="en-US" dirty="0" smtClean="0"/>
            </a:br>
            <a:endParaRPr lang="fa-IR" dirty="0"/>
          </a:p>
        </p:txBody>
      </p:sp>
      <p:sp>
        <p:nvSpPr>
          <p:cNvPr id="3" name="Content Placeholder 2"/>
          <p:cNvSpPr>
            <a:spLocks noGrp="1"/>
          </p:cNvSpPr>
          <p:nvPr>
            <p:ph idx="1"/>
          </p:nvPr>
        </p:nvSpPr>
        <p:spPr/>
        <p:txBody>
          <a:bodyPr/>
          <a:lstStyle/>
          <a:p>
            <a:pPr algn="r" rtl="1"/>
            <a:r>
              <a:rPr lang="fa-IR" dirty="0" smtClean="0"/>
              <a:t>با استفاده از عملگرهای همجواری یا عملگر مجاورت ، منابعی بازیابی می شوند که دو کلید واژه مورد نظر در آنها در کنار هم یا در فاصله ای مشخص از هم واقع شده باشند . دو علامت </a:t>
            </a:r>
            <a:r>
              <a:rPr lang="en-US" dirty="0" smtClean="0"/>
              <a:t>$</a:t>
            </a:r>
            <a:r>
              <a:rPr lang="fa-IR" dirty="0" smtClean="0"/>
              <a:t> و </a:t>
            </a:r>
            <a:r>
              <a:rPr lang="en-US" dirty="0" smtClean="0"/>
              <a:t>0</a:t>
            </a:r>
            <a:r>
              <a:rPr lang="fa-IR" dirty="0" smtClean="0"/>
              <a:t> با تفاوتی اندک در جستجو ، برای تعیین همجواری به کار برده می شود .  </a:t>
            </a:r>
            <a:endParaRPr lang="en-US" dirty="0" smtClean="0"/>
          </a:p>
          <a:p>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عملگر های همجواری </a:t>
            </a:r>
            <a:r>
              <a:rPr lang="en-US" dirty="0" smtClean="0"/>
              <a:t>- Adjacent</a:t>
            </a:r>
            <a:endParaRPr lang="fa-IR" dirty="0"/>
          </a:p>
        </p:txBody>
      </p:sp>
      <p:sp>
        <p:nvSpPr>
          <p:cNvPr id="3" name="Content Placeholder 2"/>
          <p:cNvSpPr>
            <a:spLocks noGrp="1"/>
          </p:cNvSpPr>
          <p:nvPr>
            <p:ph idx="1"/>
          </p:nvPr>
        </p:nvSpPr>
        <p:spPr/>
        <p:txBody>
          <a:bodyPr/>
          <a:lstStyle/>
          <a:p>
            <a:pPr algn="r" rtl="1"/>
            <a:r>
              <a:rPr lang="fa-IR" dirty="0" smtClean="0"/>
              <a:t>مثال : کاربرد عملگر </a:t>
            </a:r>
            <a:r>
              <a:rPr lang="en-US" dirty="0" smtClean="0"/>
              <a:t>$</a:t>
            </a:r>
            <a:r>
              <a:rPr lang="fa-IR" dirty="0" smtClean="0"/>
              <a:t> در این دو کلمه یعنی </a:t>
            </a:r>
            <a:r>
              <a:rPr lang="en-US" dirty="0" err="1" smtClean="0"/>
              <a:t>Curiculum</a:t>
            </a:r>
            <a:r>
              <a:rPr lang="en-US" dirty="0" smtClean="0"/>
              <a:t>  $ Iran</a:t>
            </a:r>
            <a:r>
              <a:rPr lang="fa-IR" dirty="0" smtClean="0"/>
              <a:t> منابعی را بازیابی می کند که 1) دو کلید واژه ارائه شده را در بردارند و 2) بین دو کلید واژه فقط یک کلمه دیگر وجود داشته باشد مثلاً </a:t>
            </a:r>
            <a:r>
              <a:rPr lang="en-US" dirty="0" smtClean="0"/>
              <a:t>Curriculum of Iran</a:t>
            </a:r>
            <a:r>
              <a:rPr lang="fa-IR" dirty="0" smtClean="0"/>
              <a:t> و هر گاه بین این دو کلمه بجای </a:t>
            </a:r>
            <a:r>
              <a:rPr lang="en-US" dirty="0" smtClean="0"/>
              <a:t>$</a:t>
            </a:r>
            <a:r>
              <a:rPr lang="fa-IR" dirty="0" smtClean="0"/>
              <a:t> از علامت </a:t>
            </a:r>
            <a:r>
              <a:rPr lang="en-US" dirty="0" smtClean="0"/>
              <a:t>0</a:t>
            </a:r>
            <a:r>
              <a:rPr lang="fa-IR" dirty="0" smtClean="0"/>
              <a:t> استفاده شود ، منابعی بازیابی می شوند که بین دو کلید واژه موجود در آنها یک کلمه یا کمتر فاصله وجود داشته باشد .</a:t>
            </a:r>
            <a:endParaRPr lang="en-US" dirty="0" smtClean="0"/>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عملگر گیومه</a:t>
            </a:r>
            <a:endParaRPr lang="fa-IR" dirty="0"/>
          </a:p>
        </p:txBody>
      </p:sp>
      <p:sp>
        <p:nvSpPr>
          <p:cNvPr id="3" name="Content Placeholder 2"/>
          <p:cNvSpPr>
            <a:spLocks noGrp="1"/>
          </p:cNvSpPr>
          <p:nvPr>
            <p:ph idx="1"/>
          </p:nvPr>
        </p:nvSpPr>
        <p:spPr/>
        <p:txBody>
          <a:bodyPr/>
          <a:lstStyle/>
          <a:p>
            <a:pPr algn="r" rtl="1"/>
            <a:r>
              <a:rPr lang="fa-IR" b="1" dirty="0" smtClean="0"/>
              <a:t>:  </a:t>
            </a:r>
            <a:r>
              <a:rPr lang="fa-IR" sz="2800" dirty="0" smtClean="0">
                <a:solidFill>
                  <a:srgbClr val="C00000"/>
                </a:solidFill>
                <a:cs typeface="B Nazanin" pitchFamily="2" charset="-78"/>
              </a:rPr>
              <a:t>این عملگر زمانی استفاده می شود که عین یک عبارت، مورد جستجو باشد </a:t>
            </a:r>
            <a:r>
              <a:rPr lang="fa-IR" sz="2800" dirty="0" smtClean="0">
                <a:cs typeface="B Nazanin" pitchFamily="2" charset="-78"/>
              </a:rPr>
              <a:t>. کلمه های قرار گرفته در گیومه  تنها در صفحاتی جستجو می شوند که پشت سرهم قرار گرفته باشند .</a:t>
            </a:r>
            <a:r>
              <a:rPr lang="fa-IR" sz="2800" b="1" dirty="0" smtClean="0">
                <a:cs typeface="B Nazanin" pitchFamily="2" charset="-78"/>
              </a:rPr>
              <a:t> </a:t>
            </a:r>
            <a:r>
              <a:rPr lang="fa-IR" sz="2800" dirty="0" smtClean="0">
                <a:cs typeface="B Nazanin" pitchFamily="2" charset="-78"/>
              </a:rPr>
              <a:t>به عنوان مثال در جستجوی عبارت « برنامه ریزی آموزشی » تنها منابعی معرفی می شوند که این دو کلمه در آنها پشت سرهم قرار گرفته باشند . این عملگر از جمله مهمترین عملگرهای جستجو می باشد که تقریباً باید در تمام موارد و عبارات جستجو به کار برده شود تا نتایج بازیابی ها به هدف جستجو نزدیک تر باشد .</a:t>
            </a:r>
            <a:endParaRPr lang="fa-IR" sz="28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عملگر جستجوی کلمات هم ریشه </a:t>
            </a:r>
            <a:r>
              <a:rPr lang="en-US" dirty="0" smtClean="0"/>
              <a:t>- Truncation</a:t>
            </a:r>
            <a:endParaRPr lang="fa-IR" dirty="0"/>
          </a:p>
        </p:txBody>
      </p:sp>
      <p:sp>
        <p:nvSpPr>
          <p:cNvPr id="3" name="Content Placeholder 2"/>
          <p:cNvSpPr>
            <a:spLocks noGrp="1"/>
          </p:cNvSpPr>
          <p:nvPr>
            <p:ph idx="1"/>
          </p:nvPr>
        </p:nvSpPr>
        <p:spPr/>
        <p:txBody>
          <a:bodyPr/>
          <a:lstStyle/>
          <a:p>
            <a:pPr algn="r" rtl="1"/>
            <a:r>
              <a:rPr lang="fa-IR" b="1" dirty="0" smtClean="0"/>
              <a:t>عملگر * (ستاره ) :</a:t>
            </a:r>
            <a:r>
              <a:rPr lang="fa-IR" dirty="0" smtClean="0"/>
              <a:t> اگر چنانچه کلمه ای با ستاره تایپ شود نتایج بازیابی ، اشکال دیگر کلمه را هم از قبیل جمع و مفرد و اسم و صفت و.. را هم شامل می شود . به عنوان مثال از ترکیب کلمه </a:t>
            </a:r>
            <a:r>
              <a:rPr lang="en-US" dirty="0" smtClean="0"/>
              <a:t>education</a:t>
            </a:r>
            <a:r>
              <a:rPr lang="fa-IR" dirty="0" smtClean="0"/>
              <a:t> با * کلماتی دیگر همچون </a:t>
            </a:r>
            <a:r>
              <a:rPr lang="en-US" dirty="0" smtClean="0"/>
              <a:t>educator</a:t>
            </a:r>
            <a:r>
              <a:rPr lang="fa-IR" dirty="0" smtClean="0"/>
              <a:t> ، </a:t>
            </a:r>
            <a:r>
              <a:rPr lang="en-US" dirty="0" smtClean="0"/>
              <a:t>educational</a:t>
            </a:r>
            <a:r>
              <a:rPr lang="fa-IR" dirty="0" smtClean="0"/>
              <a:t> ، </a:t>
            </a:r>
            <a:r>
              <a:rPr lang="en-US" dirty="0" err="1" smtClean="0"/>
              <a:t>educat</a:t>
            </a:r>
            <a:r>
              <a:rPr lang="fa-IR" dirty="0" smtClean="0"/>
              <a:t> نیز بازیابی خواهد شد </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عملگر جستجوی کلمات هم ریشه </a:t>
            </a:r>
            <a:r>
              <a:rPr lang="en-US" dirty="0" smtClean="0"/>
              <a:t>- Truncation</a:t>
            </a:r>
            <a:endParaRPr lang="fa-IR" dirty="0"/>
          </a:p>
        </p:txBody>
      </p:sp>
      <p:sp>
        <p:nvSpPr>
          <p:cNvPr id="3" name="Content Placeholder 2"/>
          <p:cNvSpPr>
            <a:spLocks noGrp="1"/>
          </p:cNvSpPr>
          <p:nvPr>
            <p:ph idx="1"/>
          </p:nvPr>
        </p:nvSpPr>
        <p:spPr/>
        <p:txBody>
          <a:bodyPr/>
          <a:lstStyle/>
          <a:p>
            <a:pPr algn="r" rtl="1"/>
            <a:r>
              <a:rPr lang="fa-IR" b="1" dirty="0" smtClean="0"/>
              <a:t>عملگر ؟</a:t>
            </a:r>
            <a:r>
              <a:rPr lang="fa-IR" dirty="0" smtClean="0"/>
              <a:t> : استفاده از این عملگر فقط یک حرف را به جای علامت ؟ بازیابی خواهد نمود . به عنوان مثال در کلمه </a:t>
            </a:r>
            <a:r>
              <a:rPr lang="en-US" dirty="0" smtClean="0"/>
              <a:t>teacher?</a:t>
            </a:r>
            <a:r>
              <a:rPr lang="fa-IR" dirty="0" smtClean="0"/>
              <a:t> اگر با علامت ؟ ترکیب شود ، منابعی را که </a:t>
            </a:r>
            <a:r>
              <a:rPr lang="en-US" dirty="0" smtClean="0"/>
              <a:t>Teachers</a:t>
            </a:r>
            <a:r>
              <a:rPr lang="fa-IR" dirty="0" smtClean="0"/>
              <a:t> در آن می باشد بازیابی خواهد شد .</a:t>
            </a:r>
            <a:endParaRPr lang="en-US" dirty="0" smtClean="0"/>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عملگرهای رابطه ای</a:t>
            </a:r>
            <a:r>
              <a:rPr lang="fa-IR" dirty="0" smtClean="0"/>
              <a:t> </a:t>
            </a:r>
            <a:r>
              <a:rPr lang="en-US" dirty="0" smtClean="0"/>
              <a:t>- Relational Operators</a:t>
            </a:r>
            <a:endParaRPr lang="fa-IR" dirty="0"/>
          </a:p>
        </p:txBody>
      </p:sp>
      <p:sp>
        <p:nvSpPr>
          <p:cNvPr id="3" name="Content Placeholder 2"/>
          <p:cNvSpPr>
            <a:spLocks noGrp="1"/>
          </p:cNvSpPr>
          <p:nvPr>
            <p:ph idx="1"/>
          </p:nvPr>
        </p:nvSpPr>
        <p:spPr/>
        <p:txBody>
          <a:bodyPr/>
          <a:lstStyle/>
          <a:p>
            <a:pPr algn="r" rtl="1"/>
            <a:r>
              <a:rPr lang="fa-IR" dirty="0" smtClean="0"/>
              <a:t>این نوع عملگر ها دو داده یا دو کلید واژه را با هم مقایسه می کنند و معمولاً در عباراتی که اعداد در آنها وجود دارد مورد استفاده قرار می گیرند به عنوان مثال هر گاه مقالات منتشر شده در سال خاص، یا سالهای قبل یا سالهای بعد از سال مشخص را مورد جستجو قرار دهیم از عملگرهای رابطه ای یا مقایسه ای استفاده می کنیم</a:t>
            </a:r>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عملگرهای رابطه ای</a:t>
            </a:r>
            <a:r>
              <a:rPr lang="fa-IR" dirty="0" smtClean="0"/>
              <a:t> </a:t>
            </a:r>
            <a:r>
              <a:rPr lang="en-US" dirty="0" smtClean="0"/>
              <a:t>- Relational Operators</a:t>
            </a:r>
            <a:endParaRPr lang="fa-IR" dirty="0"/>
          </a:p>
        </p:txBody>
      </p:sp>
      <p:sp>
        <p:nvSpPr>
          <p:cNvPr id="3" name="Content Placeholder 2"/>
          <p:cNvSpPr>
            <a:spLocks noGrp="1"/>
          </p:cNvSpPr>
          <p:nvPr>
            <p:ph idx="1"/>
          </p:nvPr>
        </p:nvSpPr>
        <p:spPr/>
        <p:txBody>
          <a:bodyPr/>
          <a:lstStyle/>
          <a:p>
            <a:pPr rtl="1"/>
            <a:r>
              <a:rPr lang="fa-IR" dirty="0" smtClean="0"/>
              <a:t>تساوی				=</a:t>
            </a:r>
            <a:endParaRPr lang="en-US" dirty="0" smtClean="0"/>
          </a:p>
          <a:p>
            <a:pPr rtl="1"/>
            <a:r>
              <a:rPr lang="fa-IR" dirty="0" smtClean="0"/>
              <a:t>بزرگتر				&lt;</a:t>
            </a:r>
            <a:endParaRPr lang="en-US" dirty="0" smtClean="0"/>
          </a:p>
          <a:p>
            <a:pPr rtl="1"/>
            <a:r>
              <a:rPr lang="fa-IR" dirty="0" smtClean="0"/>
              <a:t>کوچکتر 		  	         &gt;</a:t>
            </a:r>
          </a:p>
          <a:p>
            <a:pPr rtl="1"/>
            <a:r>
              <a:rPr lang="fa-IR" dirty="0" smtClean="0"/>
              <a:t>بین 			-</a:t>
            </a:r>
            <a:endParaRPr lang="en-US" dirty="0" smtClean="0"/>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سایر عملگرهای جستجو</a:t>
            </a:r>
            <a:r>
              <a:rPr lang="fa-IR" dirty="0" smtClean="0"/>
              <a:t> </a:t>
            </a:r>
            <a:endParaRPr lang="fa-IR" dirty="0"/>
          </a:p>
        </p:txBody>
      </p:sp>
      <p:sp>
        <p:nvSpPr>
          <p:cNvPr id="3" name="Content Placeholder 2"/>
          <p:cNvSpPr>
            <a:spLocks noGrp="1"/>
          </p:cNvSpPr>
          <p:nvPr>
            <p:ph idx="1"/>
          </p:nvPr>
        </p:nvSpPr>
        <p:spPr/>
        <p:txBody>
          <a:bodyPr/>
          <a:lstStyle/>
          <a:p>
            <a:pPr algn="r" rtl="1"/>
            <a:r>
              <a:rPr lang="fa-IR" b="1" dirty="0" smtClean="0">
                <a:solidFill>
                  <a:srgbClr val="C00000"/>
                </a:solidFill>
              </a:rPr>
              <a:t>عملگر‍‍‍‍‍‍‍‍‍ </a:t>
            </a:r>
            <a:r>
              <a:rPr lang="en-US" dirty="0" smtClean="0">
                <a:solidFill>
                  <a:srgbClr val="C00000"/>
                </a:solidFill>
              </a:rPr>
              <a:t>~</a:t>
            </a:r>
            <a:r>
              <a:rPr lang="fa-IR" b="1" dirty="0" smtClean="0"/>
              <a:t> </a:t>
            </a:r>
            <a:r>
              <a:rPr lang="fa-IR" b="1" dirty="0" smtClean="0"/>
              <a:t>:</a:t>
            </a:r>
            <a:r>
              <a:rPr lang="fa-IR" dirty="0" smtClean="0"/>
              <a:t> توسط این عملگر می توان مطالب </a:t>
            </a:r>
            <a:r>
              <a:rPr lang="fa-IR" dirty="0" smtClean="0">
                <a:solidFill>
                  <a:srgbClr val="C00000"/>
                </a:solidFill>
              </a:rPr>
              <a:t>مترادف</a:t>
            </a:r>
            <a:r>
              <a:rPr lang="fa-IR" dirty="0" smtClean="0"/>
              <a:t> موضوع مورد جستجو را بازیابی نمود به عنوان مثال نتیجه جستجوی </a:t>
            </a:r>
            <a:r>
              <a:rPr lang="en-US" dirty="0" smtClean="0"/>
              <a:t>~</a:t>
            </a:r>
            <a:r>
              <a:rPr lang="en-US" dirty="0" err="1" smtClean="0"/>
              <a:t>colection</a:t>
            </a:r>
            <a:r>
              <a:rPr lang="en-US" dirty="0" smtClean="0"/>
              <a:t> </a:t>
            </a:r>
            <a:r>
              <a:rPr lang="fa-IR" dirty="0" smtClean="0"/>
              <a:t> شامل جستجوی کلماتی نظیر </a:t>
            </a:r>
            <a:r>
              <a:rPr lang="en-US" dirty="0" smtClean="0"/>
              <a:t>Archive</a:t>
            </a:r>
            <a:r>
              <a:rPr lang="fa-IR" dirty="0" smtClean="0"/>
              <a:t> ،</a:t>
            </a:r>
            <a:r>
              <a:rPr lang="en-US" dirty="0" smtClean="0"/>
              <a:t>Gallery</a:t>
            </a:r>
            <a:r>
              <a:rPr lang="fa-IR" dirty="0" smtClean="0"/>
              <a:t> و </a:t>
            </a:r>
            <a:r>
              <a:rPr lang="en-US" dirty="0" smtClean="0"/>
              <a:t>Library</a:t>
            </a:r>
            <a:r>
              <a:rPr lang="fa-IR" dirty="0" smtClean="0"/>
              <a:t> </a:t>
            </a:r>
            <a:r>
              <a:rPr lang="fa-IR" dirty="0" smtClean="0"/>
              <a:t>نیزمی </a:t>
            </a:r>
            <a:r>
              <a:rPr lang="fa-IR" dirty="0" smtClean="0"/>
              <a:t>شود . البته این عملگر برای جستجوی کلمات انگلیسی مناسب تر می باشد . </a:t>
            </a:r>
            <a:endParaRPr lang="en-US" dirty="0" smtClean="0"/>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سایر عملگرهای جستجو</a:t>
            </a:r>
            <a:endParaRPr lang="fa-IR" dirty="0"/>
          </a:p>
        </p:txBody>
      </p:sp>
      <p:sp>
        <p:nvSpPr>
          <p:cNvPr id="3" name="Content Placeholder 2"/>
          <p:cNvSpPr>
            <a:spLocks noGrp="1"/>
          </p:cNvSpPr>
          <p:nvPr>
            <p:ph idx="1"/>
          </p:nvPr>
        </p:nvSpPr>
        <p:spPr/>
        <p:txBody>
          <a:bodyPr/>
          <a:lstStyle/>
          <a:p>
            <a:pPr algn="r" rtl="1"/>
            <a:r>
              <a:rPr lang="fa-IR" b="1" dirty="0" smtClean="0"/>
              <a:t>- عملگر </a:t>
            </a:r>
            <a:r>
              <a:rPr lang="en-US" b="1" dirty="0" smtClean="0"/>
              <a:t>site </a:t>
            </a:r>
            <a:r>
              <a:rPr lang="fa-IR" b="1" dirty="0" smtClean="0"/>
              <a:t>: </a:t>
            </a:r>
            <a:r>
              <a:rPr lang="fa-IR" dirty="0" smtClean="0"/>
              <a:t>این عملگر برای جستجوی یک یا چند کلمه در یک وب سایت بخصوص به کار می رود به عنوان مثال اگر تصمیم داشته باشیم در سایت (</a:t>
            </a:r>
            <a:r>
              <a:rPr lang="en-US" u="sng" dirty="0" smtClean="0">
                <a:hlinkClick r:id="rId2"/>
              </a:rPr>
              <a:t>www.abums.ac.ir</a:t>
            </a:r>
            <a:r>
              <a:rPr lang="fa-IR" dirty="0" smtClean="0"/>
              <a:t> </a:t>
            </a:r>
            <a:r>
              <a:rPr lang="fa-IR" dirty="0" smtClean="0"/>
              <a:t>)دانشگاه </a:t>
            </a:r>
            <a:r>
              <a:rPr lang="fa-IR" dirty="0" smtClean="0"/>
              <a:t>البرز</a:t>
            </a:r>
            <a:r>
              <a:rPr lang="fa-IR" dirty="0" smtClean="0"/>
              <a:t> </a:t>
            </a:r>
            <a:r>
              <a:rPr lang="fa-IR" dirty="0" smtClean="0"/>
              <a:t>به دنبال مطالبی درباره پژوهش باشیم این گونه می توانیم عبارت جستجو را تنظیم نماییم .</a:t>
            </a:r>
          </a:p>
          <a:p>
            <a:pPr algn="r" rtl="1"/>
            <a:r>
              <a:rPr lang="fa-IR" dirty="0" smtClean="0"/>
              <a:t>پژوهش </a:t>
            </a:r>
            <a:r>
              <a:rPr lang="en-US" dirty="0" smtClean="0"/>
              <a:t>Site :</a:t>
            </a:r>
            <a:r>
              <a:rPr lang="en-US" dirty="0" smtClean="0"/>
              <a:t>www.abums.ac.ir</a:t>
            </a:r>
            <a:endParaRPr lang="en-US" dirty="0" smtClean="0"/>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سایر عملگرهای جستجو</a:t>
            </a:r>
            <a:endParaRPr lang="fa-IR" dirty="0"/>
          </a:p>
        </p:txBody>
      </p:sp>
      <p:sp>
        <p:nvSpPr>
          <p:cNvPr id="3" name="Content Placeholder 2"/>
          <p:cNvSpPr>
            <a:spLocks noGrp="1"/>
          </p:cNvSpPr>
          <p:nvPr>
            <p:ph idx="1"/>
          </p:nvPr>
        </p:nvSpPr>
        <p:spPr/>
        <p:txBody>
          <a:bodyPr/>
          <a:lstStyle/>
          <a:p>
            <a:pPr rtl="1"/>
            <a:r>
              <a:rPr lang="fa-IR" b="1" dirty="0" smtClean="0"/>
              <a:t>- عملگر </a:t>
            </a:r>
            <a:r>
              <a:rPr lang="en-US" b="1" dirty="0" smtClean="0"/>
              <a:t>Link</a:t>
            </a:r>
            <a:r>
              <a:rPr lang="en-US" dirty="0" smtClean="0"/>
              <a:t> </a:t>
            </a:r>
            <a:r>
              <a:rPr lang="fa-IR" dirty="0" smtClean="0"/>
              <a:t>: توسط این عملگر می توانیم دریابیم که چه وب سایتها و وبلاگ هایی به سایت یا وب لاگ مورد نظر ، لینک (ارتباط) داده اند . و عبارت به این صورت تنظیم خواهد شد :</a:t>
            </a:r>
            <a:endParaRPr lang="en-US" dirty="0" smtClean="0"/>
          </a:p>
          <a:p>
            <a:pPr rtl="1"/>
            <a:r>
              <a:rPr lang="en-US" dirty="0" smtClean="0"/>
              <a:t>Link : www. </a:t>
            </a:r>
            <a:r>
              <a:rPr lang="en-US" dirty="0" smtClean="0"/>
              <a:t>abums.ac.ir</a:t>
            </a:r>
            <a:endParaRPr lang="en-US" dirty="0" smtClean="0"/>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sz="5400" smtClean="0"/>
              <a:t>Search Engines</a:t>
            </a:r>
          </a:p>
        </p:txBody>
      </p:sp>
      <p:pic>
        <p:nvPicPr>
          <p:cNvPr id="16387" name="Picture 4"/>
          <p:cNvPicPr>
            <a:picLocks noGrp="1" noChangeAspect="1" noChangeArrowheads="1"/>
          </p:cNvPicPr>
          <p:nvPr>
            <p:ph type="subTitle" idx="1"/>
          </p:nvPr>
        </p:nvPicPr>
        <p:blipFill>
          <a:blip r:embed="rId2" cstate="print"/>
          <a:srcRect/>
          <a:stretch>
            <a:fillRect/>
          </a:stretch>
        </p:blipFill>
        <p:spPr>
          <a:xfrm>
            <a:off x="1219200" y="2819400"/>
            <a:ext cx="7162800" cy="3149600"/>
          </a:xfrm>
          <a:noFill/>
        </p:spPr>
      </p:pic>
      <p:sp>
        <p:nvSpPr>
          <p:cNvPr id="16388" name="Rectangle 9"/>
          <p:cNvSpPr>
            <a:spLocks noGrp="1" noChangeArrowheads="1"/>
          </p:cNvSpPr>
          <p:nvPr>
            <p:ph type="sldNum" sz="quarter" idx="12"/>
          </p:nvPr>
        </p:nvSpPr>
        <p:spPr>
          <a:noFill/>
        </p:spPr>
        <p:txBody>
          <a:bodyPr/>
          <a:lstStyle/>
          <a:p>
            <a:fld id="{EB93CA00-3E37-4646-AC97-5114CE9F89B8}" type="slidenum">
              <a:rPr lang="en-US" altLang="en-US" smtClean="0"/>
              <a:pPr/>
              <a:t>6</a:t>
            </a:fld>
            <a:endParaRPr lang="en-US" altLang="en-US" smtClean="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60</a:t>
            </a:fld>
            <a:endParaRPr lang="en-US"/>
          </a:p>
        </p:txBody>
      </p:sp>
      <p:sp>
        <p:nvSpPr>
          <p:cNvPr id="8" name="Content Placeholder 2"/>
          <p:cNvSpPr>
            <a:spLocks noGrp="1"/>
          </p:cNvSpPr>
          <p:nvPr>
            <p:ph idx="1"/>
          </p:nvPr>
        </p:nvSpPr>
        <p:spPr>
          <a:xfrm>
            <a:off x="785786" y="642918"/>
            <a:ext cx="7958138" cy="5234354"/>
          </a:xfrm>
        </p:spPr>
        <p:txBody>
          <a:bodyPr/>
          <a:lstStyle/>
          <a:p>
            <a:pPr algn="r" rtl="1"/>
            <a:r>
              <a:rPr lang="en-US" b="1" dirty="0" smtClean="0"/>
              <a:t> </a:t>
            </a:r>
            <a:r>
              <a:rPr lang="fa-IR" b="1" dirty="0" smtClean="0"/>
              <a:t>- عملگر </a:t>
            </a:r>
            <a:r>
              <a:rPr lang="en-US" b="1" dirty="0" err="1" smtClean="0"/>
              <a:t>Intitle</a:t>
            </a:r>
            <a:r>
              <a:rPr lang="en-US" b="1" dirty="0" smtClean="0"/>
              <a:t> </a:t>
            </a:r>
            <a:r>
              <a:rPr lang="fa-IR" b="1" dirty="0" smtClean="0"/>
              <a:t>: </a:t>
            </a:r>
            <a:r>
              <a:rPr lang="fa-IR" dirty="0" smtClean="0"/>
              <a:t>این عملگر جستجو را به عنوان صفحات وب محدود می کند به عنوان مثال در صورتیکه بخواهیم به دنبال صفحاتی باشیم که در عنوان آنها کلمه بروجرد به کار رفته باشد باید اینگونه جستجوی خود را آغاز کنیم . بروجرد  : </a:t>
            </a:r>
            <a:r>
              <a:rPr lang="en-US" dirty="0" err="1" smtClean="0"/>
              <a:t>Intitle</a:t>
            </a:r>
            <a:r>
              <a:rPr lang="en-US" dirty="0" smtClean="0"/>
              <a:t> </a:t>
            </a:r>
            <a:endParaRPr lang="fa-IR" dirty="0" smtClean="0"/>
          </a:p>
          <a:p>
            <a:pPr algn="r" rtl="1"/>
            <a:r>
              <a:rPr lang="fa-IR" dirty="0" smtClean="0"/>
              <a:t>اگر بخواهیم چند کلمه را در عنوان صفحات، جستجو نماییم فقط کافی است از عملگر </a:t>
            </a:r>
            <a:r>
              <a:rPr lang="en-US" dirty="0" err="1" smtClean="0"/>
              <a:t>Allintitle</a:t>
            </a:r>
            <a:r>
              <a:rPr lang="fa-IR" dirty="0" smtClean="0"/>
              <a:t> استفاده نماییم به عنوان مثال صنایع دستی بروجرد را این گونه جستجو می نماییم.                                                                   صنایع دستی بروجرد : </a:t>
            </a:r>
            <a:r>
              <a:rPr lang="en-US" dirty="0" err="1" smtClean="0"/>
              <a:t>allintitle</a:t>
            </a:r>
            <a:endParaRPr lang="en-US" dirty="0" smtClean="0"/>
          </a:p>
          <a:p>
            <a:pPr algn="r" rtl="1"/>
            <a:endParaRPr lang="fa-I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928670"/>
            <a:ext cx="7958138" cy="3881437"/>
          </a:xfrm>
        </p:spPr>
        <p:txBody>
          <a:bodyPr/>
          <a:lstStyle/>
          <a:p>
            <a:pPr algn="r" rtl="1"/>
            <a:r>
              <a:rPr lang="fa-IR" b="1" dirty="0" smtClean="0"/>
              <a:t>- عملگر </a:t>
            </a:r>
            <a:r>
              <a:rPr lang="en-US" b="1" dirty="0" err="1" smtClean="0"/>
              <a:t>Inurl</a:t>
            </a:r>
            <a:r>
              <a:rPr lang="en-US" b="1" dirty="0" smtClean="0"/>
              <a:t> </a:t>
            </a:r>
            <a:r>
              <a:rPr lang="fa-IR" b="1" dirty="0" smtClean="0"/>
              <a:t>: </a:t>
            </a:r>
            <a:r>
              <a:rPr lang="fa-IR" dirty="0" smtClean="0"/>
              <a:t>عموماً محتوای صفحات وب با آدرس اینترنتی آنها مطابقت می کند ، حال در صورتی که کاربر قصد داشته باشد صرفاً در آدرس ها به جستجو بپردازد این عملگر این امکان را در اختیار کاربر قرار می دهد تا در آدرس های اینترنتی به دنبال موضوعات مورد نظر بگردد به عنوان مثال کاربر دنبال صفحاتی است که در آدرس </a:t>
            </a:r>
            <a:r>
              <a:rPr lang="en-US" dirty="0" smtClean="0"/>
              <a:t>URL</a:t>
            </a:r>
            <a:r>
              <a:rPr lang="fa-IR" dirty="0" smtClean="0"/>
              <a:t> آنهاکلمه وبلاگ وجود داشته باشد . وبلاگ : </a:t>
            </a:r>
            <a:r>
              <a:rPr lang="en-US" dirty="0" err="1" smtClean="0"/>
              <a:t>Inurl</a:t>
            </a:r>
            <a:r>
              <a:rPr lang="en-US" b="1" dirty="0" smtClean="0"/>
              <a:t> </a:t>
            </a:r>
            <a:r>
              <a:rPr lang="fa-IR" dirty="0" smtClean="0"/>
              <a:t>و اگر بخواهیم چندین کلمه را در آدرس </a:t>
            </a:r>
            <a:r>
              <a:rPr lang="en-US" dirty="0" smtClean="0"/>
              <a:t>URL</a:t>
            </a:r>
            <a:r>
              <a:rPr lang="fa-IR" dirty="0" smtClean="0"/>
              <a:t> صفحات اینترنتی جستجو کنیم از عملگر </a:t>
            </a:r>
            <a:r>
              <a:rPr lang="en-US" dirty="0" err="1" smtClean="0"/>
              <a:t>allInurl</a:t>
            </a:r>
            <a:r>
              <a:rPr lang="fa-IR" dirty="0" smtClean="0"/>
              <a:t> بدین صورت استفاده می کنیم .                                                                                             ساخت وبلاگ :</a:t>
            </a:r>
            <a:r>
              <a:rPr lang="en-US" dirty="0" err="1" smtClean="0"/>
              <a:t>allInurl</a:t>
            </a:r>
            <a:endParaRPr lang="en-US" dirty="0" smtClean="0"/>
          </a:p>
          <a:p>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سایر عملگرهای جستجو</a:t>
            </a:r>
            <a:endParaRPr lang="fa-IR" dirty="0"/>
          </a:p>
        </p:txBody>
      </p:sp>
      <p:sp>
        <p:nvSpPr>
          <p:cNvPr id="3" name="Content Placeholder 2"/>
          <p:cNvSpPr>
            <a:spLocks noGrp="1"/>
          </p:cNvSpPr>
          <p:nvPr>
            <p:ph idx="1"/>
          </p:nvPr>
        </p:nvSpPr>
        <p:spPr/>
        <p:txBody>
          <a:bodyPr/>
          <a:lstStyle/>
          <a:p>
            <a:pPr algn="r" rtl="1"/>
            <a:r>
              <a:rPr lang="fa-IR" b="1" dirty="0" smtClean="0"/>
              <a:t>- عملگر </a:t>
            </a:r>
            <a:r>
              <a:rPr lang="en-US" b="1" dirty="0" err="1" smtClean="0"/>
              <a:t>Filetype</a:t>
            </a:r>
            <a:r>
              <a:rPr lang="en-US" b="1" dirty="0" smtClean="0"/>
              <a:t> </a:t>
            </a:r>
            <a:r>
              <a:rPr lang="fa-IR" b="1" dirty="0" smtClean="0"/>
              <a:t>: </a:t>
            </a:r>
            <a:r>
              <a:rPr lang="fa-IR" dirty="0" smtClean="0"/>
              <a:t>این عملگر جستجو رابه نوع فایل محدود می کند و یکی از مهمترین عملگرها برای جستجوی مقالات به شمار می رود . معمولاً بهترین مقالات را در اینترنت در قالب فایل های </a:t>
            </a:r>
            <a:r>
              <a:rPr lang="en-US" dirty="0" smtClean="0"/>
              <a:t>PDF</a:t>
            </a:r>
            <a:r>
              <a:rPr lang="fa-IR" dirty="0" smtClean="0"/>
              <a:t> عرضه می کند .</a:t>
            </a:r>
            <a:r>
              <a:rPr lang="fa-IR" b="1" dirty="0" smtClean="0"/>
              <a:t> </a:t>
            </a:r>
            <a:r>
              <a:rPr lang="fa-IR" dirty="0" smtClean="0"/>
              <a:t>به عنوان مثال برای جستجوی مطالب در قالب فایل</a:t>
            </a:r>
            <a:r>
              <a:rPr lang="en-US" dirty="0" smtClean="0"/>
              <a:t>PDF</a:t>
            </a:r>
            <a:r>
              <a:rPr lang="fa-IR" dirty="0" smtClean="0"/>
              <a:t> پیرامون « نانو تکنولوژی » از عملگر </a:t>
            </a:r>
            <a:r>
              <a:rPr lang="en-US" dirty="0" err="1" smtClean="0"/>
              <a:t>Filetype</a:t>
            </a:r>
            <a:r>
              <a:rPr lang="en-US" dirty="0" smtClean="0"/>
              <a:t> :PDF</a:t>
            </a:r>
            <a:r>
              <a:rPr lang="fa-IR" dirty="0" smtClean="0"/>
              <a:t> استفاده می شود .</a:t>
            </a:r>
            <a:r>
              <a:rPr lang="fa-IR" b="1" dirty="0" smtClean="0"/>
              <a:t>                               </a:t>
            </a:r>
            <a:r>
              <a:rPr lang="fa-IR" dirty="0" smtClean="0"/>
              <a:t>« نانو تکنولوژی » </a:t>
            </a:r>
            <a:r>
              <a:rPr lang="en-US" dirty="0" err="1" smtClean="0"/>
              <a:t>Filetype</a:t>
            </a:r>
            <a:r>
              <a:rPr lang="en-US" dirty="0" smtClean="0"/>
              <a:t> :PDF</a:t>
            </a:r>
          </a:p>
          <a:p>
            <a:pPr rtl="1"/>
            <a:r>
              <a:rPr lang="fa-IR" dirty="0" smtClean="0"/>
              <a:t> </a:t>
            </a:r>
            <a:endParaRPr lang="en-US" dirty="0" smtClean="0"/>
          </a:p>
          <a:p>
            <a:pPr algn="r" rtl="1"/>
            <a:endParaRPr lang="fa-IR"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62</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5370FCAE-3FFE-4546-89CF-D4305B16B60E}" type="slidenum">
              <a:rPr lang="en-US" altLang="en-US" smtClean="0"/>
              <a:pPr/>
              <a:t>7</a:t>
            </a:fld>
            <a:endParaRPr lang="en-US" altLang="en-US" smtClean="0"/>
          </a:p>
        </p:txBody>
      </p:sp>
      <p:sp>
        <p:nvSpPr>
          <p:cNvPr id="15363" name="Rectangle 3"/>
          <p:cNvSpPr>
            <a:spLocks noGrp="1" noChangeArrowheads="1"/>
          </p:cNvSpPr>
          <p:nvPr>
            <p:ph idx="4294967295"/>
          </p:nvPr>
        </p:nvSpPr>
        <p:spPr>
          <a:xfrm>
            <a:off x="685800" y="2438400"/>
            <a:ext cx="4114800" cy="4572000"/>
          </a:xfrm>
        </p:spPr>
        <p:txBody>
          <a:bodyPr/>
          <a:lstStyle/>
          <a:p>
            <a:pPr eaLnBrk="1" hangingPunct="1"/>
            <a:r>
              <a:rPr lang="en-US" smtClean="0"/>
              <a:t>There are more than </a:t>
            </a:r>
            <a:r>
              <a:rPr lang="en-US" i="1" smtClean="0">
                <a:solidFill>
                  <a:srgbClr val="FF0000"/>
                </a:solidFill>
              </a:rPr>
              <a:t>2500</a:t>
            </a:r>
            <a:r>
              <a:rPr lang="en-US" smtClean="0"/>
              <a:t> search services presently on the web.</a:t>
            </a:r>
          </a:p>
        </p:txBody>
      </p:sp>
      <p:pic>
        <p:nvPicPr>
          <p:cNvPr id="15364" name="Picture 4"/>
          <p:cNvPicPr>
            <a:picLocks noChangeAspect="1" noChangeArrowheads="1"/>
          </p:cNvPicPr>
          <p:nvPr/>
        </p:nvPicPr>
        <p:blipFill>
          <a:blip r:embed="rId2" cstate="print"/>
          <a:srcRect/>
          <a:stretch>
            <a:fillRect/>
          </a:stretch>
        </p:blipFill>
        <p:spPr bwMode="auto">
          <a:xfrm>
            <a:off x="4648200" y="1981200"/>
            <a:ext cx="4108450" cy="4572000"/>
          </a:xfrm>
          <a:prstGeom prst="rect">
            <a:avLst/>
          </a:prstGeom>
          <a:noFill/>
          <a:ln w="9525">
            <a:noFill/>
            <a:miter lim="800000"/>
            <a:headEnd/>
            <a:tailEnd/>
          </a:ln>
        </p:spPr>
      </p:pic>
      <p:sp>
        <p:nvSpPr>
          <p:cNvPr id="5" name="Rectangle 2"/>
          <p:cNvSpPr txBox="1">
            <a:spLocks noChangeArrowheads="1"/>
          </p:cNvSpPr>
          <p:nvPr/>
        </p:nvSpPr>
        <p:spPr>
          <a:xfrm>
            <a:off x="1371600" y="609600"/>
            <a:ext cx="7378700" cy="1143000"/>
          </a:xfrm>
          <a:prstGeom prst="rect">
            <a:avLst/>
          </a:prstGeom>
        </p:spPr>
        <p:txBody>
          <a:bodyPr anchor="ctr"/>
          <a:lstStyle/>
          <a:p>
            <a:pPr algn="ctr">
              <a:lnSpc>
                <a:spcPct val="85000"/>
              </a:lnSpc>
              <a:spcBef>
                <a:spcPct val="0"/>
              </a:spcBef>
              <a:buFontTx/>
              <a:buNone/>
              <a:defRPr/>
            </a:pPr>
            <a:r>
              <a:rPr lang="en-US" sz="4400" kern="0" dirty="0">
                <a:solidFill>
                  <a:schemeClr val="tx2"/>
                </a:solidFill>
                <a:latin typeface="+mj-lt"/>
                <a:ea typeface="+mj-ea"/>
                <a:cs typeface="+mj-cs"/>
              </a:rPr>
              <a:t>Search Engines</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solidFill>
                  <a:schemeClr val="tx2"/>
                </a:solidFill>
                <a:latin typeface="+mj-lt"/>
                <a:ea typeface="+mj-ea"/>
                <a:cs typeface="+mj-cs"/>
              </a:rPr>
              <a:t>موتورهای جستجو </a:t>
            </a:r>
            <a:endParaRPr lang="fa-IR" dirty="0"/>
          </a:p>
        </p:txBody>
      </p:sp>
      <p:sp>
        <p:nvSpPr>
          <p:cNvPr id="3" name="Content Placeholder 2"/>
          <p:cNvSpPr>
            <a:spLocks noGrp="1"/>
          </p:cNvSpPr>
          <p:nvPr>
            <p:ph idx="1"/>
          </p:nvPr>
        </p:nvSpPr>
        <p:spPr/>
        <p:txBody>
          <a:bodyPr/>
          <a:lstStyle/>
          <a:p>
            <a:pPr algn="just" rtl="1"/>
            <a:r>
              <a:rPr lang="fa-IR" sz="2800" dirty="0" smtClean="0">
                <a:solidFill>
                  <a:schemeClr val="tx1"/>
                </a:solidFill>
                <a:latin typeface="+mn-lt"/>
                <a:ea typeface="+mn-ea"/>
                <a:cs typeface="+mn-cs"/>
              </a:rPr>
              <a:t>یکی از مهمترین ابزارهایی که در بازیابی اطلاعات از بانکهای الکترونیکی نقش عمده ای دارد موتورهای جستجو (کاوش) می باشد . </a:t>
            </a:r>
            <a:r>
              <a:rPr lang="fa-IR" sz="2800" dirty="0" smtClean="0">
                <a:solidFill>
                  <a:srgbClr val="C00000"/>
                </a:solidFill>
                <a:latin typeface="+mn-lt"/>
                <a:ea typeface="+mn-ea"/>
                <a:cs typeface="+mn-cs"/>
              </a:rPr>
              <a:t>هنگامی که کاربر کلمه کلیدی مربوط به یک موضوع را وارد جعبه جستجو می کند ، موتور جستجو به بررسی داده ها می پردازد و فایل مورد نظر را به همراه ارتباطات سایتهای شبکه که حاوی کلمه یا کلمات درخواستی می باشند معرفی می کند </a:t>
            </a:r>
            <a:r>
              <a:rPr lang="fa-IR" sz="2800" dirty="0" smtClean="0">
                <a:solidFill>
                  <a:schemeClr val="tx1"/>
                </a:solidFill>
                <a:latin typeface="+mn-lt"/>
                <a:ea typeface="+mn-ea"/>
                <a:cs typeface="+mn-cs"/>
              </a:rPr>
              <a:t>و اطلاعاتی که از قبل گردآوری شده را در اختیار کاربر قرار می دهدعواملی که نتایج را تحت تأثیر خود قرار می دهند شامل سیستم داده پردازی ، سرعت به روز شدن اطلاعات و میزان توانایی موتور جستجو می باشد .</a:t>
            </a:r>
            <a:endParaRPr lang="fa-IR" sz="2800"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solidFill>
                <a:latin typeface="+mj-lt"/>
                <a:ea typeface="+mj-ea"/>
                <a:cs typeface="+mj-cs"/>
              </a:rPr>
              <a:t>اجزاء موتورهای جستجو</a:t>
            </a:r>
            <a:endParaRPr lang="fa-IR" dirty="0"/>
          </a:p>
        </p:txBody>
      </p:sp>
      <p:sp>
        <p:nvSpPr>
          <p:cNvPr id="3" name="Content Placeholder 2"/>
          <p:cNvSpPr>
            <a:spLocks noGrp="1"/>
          </p:cNvSpPr>
          <p:nvPr>
            <p:ph idx="1"/>
          </p:nvPr>
        </p:nvSpPr>
        <p:spPr/>
        <p:txBody>
          <a:bodyPr/>
          <a:lstStyle/>
          <a:p>
            <a:pPr algn="just" rtl="1"/>
            <a:r>
              <a:rPr lang="fa-IR" dirty="0" smtClean="0">
                <a:solidFill>
                  <a:schemeClr val="tx1"/>
                </a:solidFill>
                <a:latin typeface="+mn-lt"/>
                <a:ea typeface="+mn-ea"/>
                <a:cs typeface="+mn-cs"/>
              </a:rPr>
              <a:t>- عنکبوت </a:t>
            </a:r>
            <a:r>
              <a:rPr lang="en-US" dirty="0" smtClean="0">
                <a:solidFill>
                  <a:schemeClr val="tx1"/>
                </a:solidFill>
                <a:latin typeface="+mn-lt"/>
                <a:ea typeface="+mn-ea"/>
                <a:cs typeface="+mn-cs"/>
              </a:rPr>
              <a:t>Spider</a:t>
            </a:r>
            <a:r>
              <a:rPr lang="fa-IR" dirty="0" smtClean="0">
                <a:solidFill>
                  <a:schemeClr val="tx1"/>
                </a:solidFill>
                <a:latin typeface="+mn-lt"/>
                <a:ea typeface="+mn-ea"/>
                <a:cs typeface="+mn-cs"/>
              </a:rPr>
              <a:t>، ربات خزنده یا ربات نرم افزاری </a:t>
            </a:r>
            <a:endParaRPr lang="en-US" dirty="0" smtClean="0">
              <a:solidFill>
                <a:schemeClr val="tx1"/>
              </a:solidFill>
              <a:latin typeface="+mn-lt"/>
              <a:ea typeface="+mn-ea"/>
              <a:cs typeface="+mn-cs"/>
            </a:endParaRPr>
          </a:p>
          <a:p>
            <a:pPr lvl="0" algn="just" rtl="1"/>
            <a:r>
              <a:rPr lang="fa-IR" dirty="0" smtClean="0">
                <a:solidFill>
                  <a:schemeClr val="tx1"/>
                </a:solidFill>
                <a:latin typeface="+mn-lt"/>
                <a:ea typeface="+mn-ea"/>
                <a:cs typeface="+mn-cs"/>
              </a:rPr>
              <a:t>نمایه نامه یا پایگاه اطلاعاتی </a:t>
            </a:r>
            <a:endParaRPr lang="en-US" dirty="0" smtClean="0">
              <a:solidFill>
                <a:schemeClr val="tx1"/>
              </a:solidFill>
              <a:latin typeface="+mn-lt"/>
              <a:ea typeface="+mn-ea"/>
              <a:cs typeface="+mn-cs"/>
            </a:endParaRPr>
          </a:p>
          <a:p>
            <a:pPr algn="just" rtl="1"/>
            <a:r>
              <a:rPr lang="fa-IR" dirty="0" smtClean="0">
                <a:solidFill>
                  <a:schemeClr val="tx1"/>
                </a:solidFill>
                <a:latin typeface="+mn-lt"/>
                <a:ea typeface="+mn-ea"/>
                <a:cs typeface="+mn-cs"/>
              </a:rPr>
              <a:t>نرم افزار موتور جستجو</a:t>
            </a:r>
            <a:endParaRPr lang="en-US" dirty="0"/>
          </a:p>
        </p:txBody>
      </p:sp>
      <p:sp>
        <p:nvSpPr>
          <p:cNvPr id="4" name="Slide Number Placeholder 3"/>
          <p:cNvSpPr>
            <a:spLocks noGrp="1"/>
          </p:cNvSpPr>
          <p:nvPr>
            <p:ph type="sldNum" sz="quarter" idx="12"/>
          </p:nvPr>
        </p:nvSpPr>
        <p:spPr/>
        <p:txBody>
          <a:bodyPr/>
          <a:lstStyle/>
          <a:p>
            <a:pPr>
              <a:defRPr/>
            </a:pPr>
            <a:fld id="{D4DFDEDD-3E8D-4BAD-8DAB-A3D08B0CBAFC}"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a:headEnd type="none" w="med" len="med"/>
          <a:tailEnd type="none" w="med" len="med"/>
        </a:ln>
      </a:spPr>
      <a:bodyPr vert="horz" wrap="none" lIns="91440" tIns="45720" rIns="91440" bIns="45720" numCol="1" rtlCol="1" anchor="t" anchorCtr="0" compatLnSpc="1">
        <a:prstTxWarp prst="textNoShape">
          <a:avLst/>
        </a:prstTxWarp>
        <a:norm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Times New Roman" pitchFamily="18" charset="0"/>
          </a:defRPr>
        </a:defPPr>
      </a:lstStyle>
      <a:style>
        <a:lnRef idx="2">
          <a:schemeClr val="dk1">
            <a:shade val="50000"/>
          </a:schemeClr>
        </a:lnRef>
        <a:fillRef idx="1">
          <a:schemeClr val="dk1"/>
        </a:fillRef>
        <a:effectRef idx="0">
          <a:schemeClr val="dk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2933</Words>
  <Application>Microsoft Office PowerPoint</Application>
  <PresentationFormat>On-screen Show (4:3)</PresentationFormat>
  <Paragraphs>192</Paragraphs>
  <Slides>62</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Straight Edge</vt:lpstr>
      <vt:lpstr>Photo Editor Photo</vt:lpstr>
      <vt:lpstr>Clip</vt:lpstr>
      <vt:lpstr>Internet Searching:  Approaches &amp; Rules</vt:lpstr>
      <vt:lpstr>پایگاه های اطلاعاتی الکترونیکی</vt:lpstr>
      <vt:lpstr>انواع پایگاه های اطلاعاتی الکترونیکی</vt:lpstr>
      <vt:lpstr>پایگاه های اطلاعاتی مرجع</vt:lpstr>
      <vt:lpstr>پایگاه های اطلاعاتی منبع</vt:lpstr>
      <vt:lpstr>Search Engines</vt:lpstr>
      <vt:lpstr>Slide 7</vt:lpstr>
      <vt:lpstr>موتورهای جستجو </vt:lpstr>
      <vt:lpstr>اجزاء موتورهای جستجو</vt:lpstr>
      <vt:lpstr>Slide 10</vt:lpstr>
      <vt:lpstr>Slide 11</vt:lpstr>
      <vt:lpstr>Examples of search engines</vt:lpstr>
      <vt:lpstr>موتور جستجوی آلتا ویستا: - Altavista</vt:lpstr>
      <vt:lpstr>Slide 14</vt:lpstr>
      <vt:lpstr>Slide 15</vt:lpstr>
      <vt:lpstr>موتور جستجوی گوگل - Google</vt:lpstr>
      <vt:lpstr>Slide 17</vt:lpstr>
      <vt:lpstr>Slide 18</vt:lpstr>
      <vt:lpstr>Slide 19</vt:lpstr>
      <vt:lpstr>Academic Search Engines</vt:lpstr>
      <vt:lpstr>Slide 21</vt:lpstr>
      <vt:lpstr>Slide 22</vt:lpstr>
      <vt:lpstr>Slide 23</vt:lpstr>
      <vt:lpstr>Slide 24</vt:lpstr>
      <vt:lpstr>Slide 25</vt:lpstr>
      <vt:lpstr>Slide 26</vt:lpstr>
      <vt:lpstr>- موتور جستجوگر یاهو: yahoo</vt:lpstr>
      <vt:lpstr>Slide 28</vt:lpstr>
      <vt:lpstr>Slide 29</vt:lpstr>
      <vt:lpstr>موتور جستجوگراکسایت - Excite</vt:lpstr>
      <vt:lpstr>Slide 31</vt:lpstr>
      <vt:lpstr>Slide 32</vt:lpstr>
      <vt:lpstr>موتور جستجوگرلایکوز - Lycos</vt:lpstr>
      <vt:lpstr>Slide 34</vt:lpstr>
      <vt:lpstr>موتورجستجوگرهات بوت: - Hotbot</vt:lpstr>
      <vt:lpstr>Slide 36</vt:lpstr>
      <vt:lpstr>موتورجستجوگرنورتن لایت - northern light </vt:lpstr>
      <vt:lpstr>Slide 38</vt:lpstr>
      <vt:lpstr>موتور جستجوگر ام . اس . ان - MSN</vt:lpstr>
      <vt:lpstr>Slide 40</vt:lpstr>
      <vt:lpstr>شیوه های دسترسی به منابع اطلاعاتی الکترونیکی</vt:lpstr>
      <vt:lpstr>Internet Search Strategies</vt:lpstr>
      <vt:lpstr>فرایند جستجو در بانکهای اطلاعاتی الکترونیکی</vt:lpstr>
      <vt:lpstr>فرایند جستجو در بانکهای اطلاعاتی الکترونیکی</vt:lpstr>
      <vt:lpstr>فرایند جستجو در بانکهای اطلاعاتی الکترونیکی</vt:lpstr>
      <vt:lpstr>ابزارهای جستجودر بانکهای اطلاعاتی الکترونیکی</vt:lpstr>
      <vt:lpstr>  NOT ،OR ،AND  عملکرد سه عملگرمنطقی </vt:lpstr>
      <vt:lpstr>Slide 48</vt:lpstr>
      <vt:lpstr>Slide 49</vt:lpstr>
      <vt:lpstr>عملگر های همجواری - Adjacent </vt:lpstr>
      <vt:lpstr>عملگر های همجواری - Adjacent</vt:lpstr>
      <vt:lpstr>عملگر گیومه</vt:lpstr>
      <vt:lpstr>عملگر جستجوی کلمات هم ریشه - Truncation</vt:lpstr>
      <vt:lpstr>عملگر جستجوی کلمات هم ریشه - Truncation</vt:lpstr>
      <vt:lpstr>عملگرهای رابطه ای - Relational Operators</vt:lpstr>
      <vt:lpstr>عملگرهای رابطه ای - Relational Operators</vt:lpstr>
      <vt:lpstr>سایر عملگرهای جستجو </vt:lpstr>
      <vt:lpstr>سایر عملگرهای جستجو</vt:lpstr>
      <vt:lpstr>سایر عملگرهای جستجو</vt:lpstr>
      <vt:lpstr>Slide 60</vt:lpstr>
      <vt:lpstr>Slide 61</vt:lpstr>
      <vt:lpstr>سایر عملگرهای جستجو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Searching:  Approaches &amp; Rules</dc:title>
  <dc:creator>mehran</dc:creator>
  <cp:lastModifiedBy>mehran</cp:lastModifiedBy>
  <cp:revision>3</cp:revision>
  <dcterms:created xsi:type="dcterms:W3CDTF">2015-11-02T18:31:23Z</dcterms:created>
  <dcterms:modified xsi:type="dcterms:W3CDTF">2015-11-02T18:47:23Z</dcterms:modified>
</cp:coreProperties>
</file>